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9" r:id="rId2"/>
    <p:sldId id="257" r:id="rId3"/>
    <p:sldId id="297" r:id="rId4"/>
    <p:sldId id="322" r:id="rId5"/>
    <p:sldId id="323" r:id="rId6"/>
    <p:sldId id="312" r:id="rId7"/>
    <p:sldId id="318" r:id="rId8"/>
    <p:sldId id="320" r:id="rId9"/>
    <p:sldId id="321" r:id="rId10"/>
    <p:sldId id="330" r:id="rId11"/>
    <p:sldId id="331" r:id="rId12"/>
    <p:sldId id="301" r:id="rId13"/>
    <p:sldId id="332" r:id="rId14"/>
    <p:sldId id="310" r:id="rId15"/>
    <p:sldId id="303" r:id="rId16"/>
    <p:sldId id="333" r:id="rId17"/>
    <p:sldId id="334" r:id="rId18"/>
    <p:sldId id="335" r:id="rId19"/>
    <p:sldId id="336" r:id="rId20"/>
    <p:sldId id="27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4C1AA"/>
    <a:srgbClr val="FDA1AA"/>
    <a:srgbClr val="CCECFF"/>
    <a:srgbClr val="FF3300"/>
    <a:srgbClr val="FFFF00"/>
    <a:srgbClr val="6600CC"/>
    <a:srgbClr val="D8B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38B4196-D67E-43D2-90EB-AFC9AF01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17B5-6D60-4886-9979-A8B20A08BE97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3FAF8-7B1B-446B-B3FB-4BF0A8E1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0C20-1518-44C3-9E52-760CF0948459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90132-79A8-485A-BBA2-879A11FC9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8184A-5D26-48CC-97B3-D5537446C3A2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048F-1A65-4FF6-AFD8-9F0449D9A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C2DD-6B88-4C86-B5AA-7F4B3A8F3C7B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C2153-198C-4731-95C5-D1A0D5E25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7C6A6-38E2-4FD0-9C6F-D012B487B013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B0A07-8BD4-4B2A-95CC-094BB3F0C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6AF6F-4D6B-49C3-922F-DEF5CE152B76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5027F-82C6-4729-B230-EA85E352F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38EDE-ED25-4277-A61A-B50213C9C322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47758-60F9-43F1-A394-0C21EC124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200C-3311-496F-919F-26ADE84D8E0D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0D0-BE25-492A-8836-402C7B020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C69EB-08E1-42D0-B09F-6E6D6B2E827E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C8CA5-DD37-488B-9E14-13BF42AD7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8ABC8-A8DD-4313-B41B-522AD0703B60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161F5-412B-4602-940B-681D3158D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41BDF-02FD-4B9D-AD2E-FE390648D657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89C2-080E-4677-8083-F1FAC06AF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55B2-6931-4F4F-B627-693BF6F422EF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26D67-E17D-4E89-9609-E45CDB837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2289E711-10CD-493D-BDC7-747C0F600D8F}" type="datetime1">
              <a:rPr lang="en-US"/>
              <a:pPr>
                <a:defRPr/>
              </a:pPr>
              <a:t>8/14/2021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DB4AA4F-0D4E-4CE0-90E7-F6A14F2FB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gif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7.wav"/><Relationship Id="rId7" Type="http://schemas.openxmlformats.org/officeDocument/2006/relationships/image" Target="../media/image3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audio" Target="../media/audio3.wav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5.gif"/><Relationship Id="rId3" Type="http://schemas.openxmlformats.org/officeDocument/2006/relationships/audio" Target="../media/audio9.wav"/><Relationship Id="rId7" Type="http://schemas.openxmlformats.org/officeDocument/2006/relationships/image" Target="../media/image29.gif"/><Relationship Id="rId12" Type="http://schemas.openxmlformats.org/officeDocument/2006/relationships/image" Target="../media/image31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34.jpeg"/><Relationship Id="rId5" Type="http://schemas.openxmlformats.org/officeDocument/2006/relationships/audio" Target="../media/audio10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Ngoc%20Quyen%20Computer\Desktop\Ha%20TT%20lop%203\Tap%20lam%20van\Track%201.wav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Ngoc%20Quyen%20Computer\Desktop\Ha%20TT%20lop%203\Tap%20lam%20van\co%20ke%20chuyen%202.wav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Ngoc%20Quyen%20Computer\Desktop\Ha%20TT%20lop%203\Tap%20lam%20van\co%20ke%20chuyen%203.wav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161F5-412B-4602-940B-681D3158D06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Picture 2" descr="netease-10-1024x768-org866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371600" y="620713"/>
            <a:ext cx="7772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TRẦN BÌNH TRỌNG</a:t>
            </a:r>
            <a:endParaRPr lang="vi-VN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1905000" y="1718469"/>
            <a:ext cx="5181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Tập làm văn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3274874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kể: dại gì mà đổi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giấy tờ in sẵn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304800" y="5643562"/>
            <a:ext cx="6732588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HỒ CAO THÙY MINH</a:t>
            </a:r>
          </a:p>
        </p:txBody>
      </p:sp>
      <p:pic>
        <p:nvPicPr>
          <p:cNvPr id="9" name="Picture 12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1145362"/>
            <a:ext cx="2102065" cy="247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Firewrk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0461" y="1219200"/>
            <a:ext cx="2102065" cy="247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9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6D76A-D9EA-474A-9659-32AF1DDF1EB9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pic>
        <p:nvPicPr>
          <p:cNvPr id="2052" name="Picture 2" descr="netease-10-1024x768-org866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1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600200"/>
            <a:ext cx="10652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1371600" y="1981200"/>
            <a:ext cx="3733800" cy="2362200"/>
          </a:xfrm>
          <a:prstGeom prst="wedgeEllipseCallout">
            <a:avLst>
              <a:gd name="adj1" fmla="val -57995"/>
              <a:gd name="adj2" fmla="val 76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solidFill>
                  <a:srgbClr val="0033CC"/>
                </a:solidFill>
                <a:latin typeface="Arial" charset="0"/>
              </a:rPr>
              <a:t>  3.Vì sao cậu bé nghĩ nh</a:t>
            </a:r>
            <a:r>
              <a:rPr lang="vi-VN" b="1">
                <a:solidFill>
                  <a:srgbClr val="0033CC"/>
                </a:solidFill>
                <a:latin typeface="Arial" charset="0"/>
              </a:rPr>
              <a:t>ư</a:t>
            </a:r>
            <a:r>
              <a:rPr lang="en-US" b="1">
                <a:solidFill>
                  <a:srgbClr val="0033CC"/>
                </a:solidFill>
                <a:latin typeface="Arial" charset="0"/>
              </a:rPr>
              <a:t> vậy?</a:t>
            </a:r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0" y="5029200"/>
            <a:ext cx="2590800" cy="1828800"/>
            <a:chOff x="1920" y="2736"/>
            <a:chExt cx="1680" cy="1440"/>
          </a:xfrm>
        </p:grpSpPr>
        <p:pic>
          <p:nvPicPr>
            <p:cNvPr id="2058" name="Picture 8" descr="T3boi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9" name="Rectangle 9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2819400" y="381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FF3300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1676400" y="990600"/>
            <a:ext cx="6019800" cy="646113"/>
          </a:xfrm>
          <a:prstGeom prst="rect">
            <a:avLst/>
          </a:prstGeom>
          <a:solidFill>
            <a:srgbClr val="0000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Câu chuyện:</a:t>
            </a:r>
            <a:r>
              <a:rPr lang="en-US" sz="3600">
                <a:solidFill>
                  <a:srgbClr val="FFFF00"/>
                </a:solidFill>
                <a:latin typeface="Arial" charset="0"/>
              </a:rPr>
              <a:t>   </a:t>
            </a:r>
            <a:r>
              <a:rPr lang="en-US" sz="3600" b="1">
                <a:solidFill>
                  <a:srgbClr val="FFFF00"/>
                </a:solidFill>
                <a:latin typeface="Arial" charset="0"/>
              </a:rPr>
              <a:t>Dại gì mà </a:t>
            </a:r>
            <a:r>
              <a:rPr lang="vi-VN" sz="3600" b="1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sz="3600" b="1">
                <a:solidFill>
                  <a:srgbClr val="FFFF00"/>
                </a:solidFill>
                <a:latin typeface="Arial" charset="0"/>
              </a:rPr>
              <a:t>ổi</a:t>
            </a: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5105400" y="3124200"/>
          <a:ext cx="25146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itmap Image" r:id="rId6" imgW="2905531" imgH="5687219" progId="Paint.Picture">
                  <p:embed/>
                </p:oleObj>
              </mc:Choice>
              <mc:Fallback>
                <p:oleObj name="Bitmap Image" r:id="rId6" imgW="2905531" imgH="5687219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124200"/>
                        <a:ext cx="25146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DA1A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C6F41-4B06-469D-AA8D-F9B604199E22}" type="slidenum">
              <a:rPr lang="en-US" sz="1200" smtClean="0"/>
              <a:pPr>
                <a:defRPr/>
              </a:pPr>
              <a:t>11</a:t>
            </a:fld>
            <a:endParaRPr lang="en-US" sz="1200" smtClean="0"/>
          </a:p>
        </p:txBody>
      </p:sp>
      <p:pic>
        <p:nvPicPr>
          <p:cNvPr id="2" name="Picture 2" descr="hin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7620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1447800"/>
            <a:ext cx="3657600" cy="3048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800" b="1" smtClean="0">
                <a:solidFill>
                  <a:srgbClr val="FF3300"/>
                </a:solidFill>
              </a:rPr>
              <a:t>Cậu cho rằng không ai muốn </a:t>
            </a:r>
            <a:r>
              <a:rPr lang="vi-VN" sz="2800" b="1" smtClean="0">
                <a:solidFill>
                  <a:srgbClr val="FF3300"/>
                </a:solidFill>
              </a:rPr>
              <a:t>đ</a:t>
            </a:r>
            <a:r>
              <a:rPr lang="en-US" sz="2800" b="1" smtClean="0">
                <a:solidFill>
                  <a:srgbClr val="FF3300"/>
                </a:solidFill>
              </a:rPr>
              <a:t>ổi một </a:t>
            </a:r>
            <a:r>
              <a:rPr lang="vi-VN" sz="2800" b="1" smtClean="0">
                <a:solidFill>
                  <a:srgbClr val="FF3300"/>
                </a:solidFill>
              </a:rPr>
              <a:t>đ</a:t>
            </a:r>
            <a:r>
              <a:rPr lang="en-US" sz="2800" b="1" smtClean="0">
                <a:solidFill>
                  <a:srgbClr val="FF3300"/>
                </a:solidFill>
              </a:rPr>
              <a:t>ứa con ngoan lấy một </a:t>
            </a:r>
            <a:r>
              <a:rPr lang="vi-VN" sz="2800" b="1" smtClean="0">
                <a:solidFill>
                  <a:srgbClr val="FF3300"/>
                </a:solidFill>
              </a:rPr>
              <a:t>đ</a:t>
            </a:r>
            <a:r>
              <a:rPr lang="en-US" sz="2800" b="1" smtClean="0">
                <a:solidFill>
                  <a:srgbClr val="FF3300"/>
                </a:solidFill>
              </a:rPr>
              <a:t>ứa con nghịch ngợm                     </a:t>
            </a:r>
            <a:br>
              <a:rPr lang="en-US" sz="2800" b="1" smtClean="0">
                <a:solidFill>
                  <a:srgbClr val="FF3300"/>
                </a:solidFill>
              </a:rPr>
            </a:br>
            <a:r>
              <a:rPr lang="en-US" sz="4000" b="1" smtClean="0">
                <a:solidFill>
                  <a:schemeClr val="bg1"/>
                </a:solidFill>
              </a:rPr>
              <a:t>        </a:t>
            </a:r>
            <a:endParaRPr lang="en-US" sz="4800" b="1" smtClean="0">
              <a:solidFill>
                <a:srgbClr val="FF0033"/>
              </a:solidFill>
            </a:endParaRPr>
          </a:p>
        </p:txBody>
      </p:sp>
      <p:pic>
        <p:nvPicPr>
          <p:cNvPr id="100356" name="Picture 4" descr="images[47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4038600"/>
            <a:ext cx="13716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 descr="images[72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4038600"/>
            <a:ext cx="22860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4C1A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223C1-C24F-4AA5-9D69-E76B241BF0BF}" type="slidenum">
              <a:rPr lang="en-US" sz="1200" smtClean="0"/>
              <a:pPr>
                <a:defRPr/>
              </a:pPr>
              <a:t>12</a:t>
            </a:fld>
            <a:endParaRPr lang="en-US" sz="1200" smtClean="0"/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762000" y="17526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latin typeface="Arial" charset="0"/>
              </a:rPr>
              <a:t>-Truyện này buồn c</a:t>
            </a:r>
            <a:r>
              <a:rPr lang="vi-VN" sz="2400" b="1">
                <a:solidFill>
                  <a:srgbClr val="0033CC"/>
                </a:solidFill>
                <a:latin typeface="Arial" charset="0"/>
              </a:rPr>
              <a:t>ư</a:t>
            </a:r>
            <a:r>
              <a:rPr lang="en-US" sz="2400" b="1">
                <a:solidFill>
                  <a:srgbClr val="0033CC"/>
                </a:solidFill>
                <a:latin typeface="Arial" charset="0"/>
              </a:rPr>
              <a:t>ời ở </a:t>
            </a:r>
            <a:r>
              <a:rPr lang="vi-VN" sz="2400" b="1">
                <a:solidFill>
                  <a:srgbClr val="0033CC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0033CC"/>
                </a:solidFill>
                <a:latin typeface="Arial" charset="0"/>
              </a:rPr>
              <a:t>iểm nào?</a:t>
            </a:r>
          </a:p>
        </p:txBody>
      </p:sp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1291936" y="211138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 dirty="0">
                <a:solidFill>
                  <a:srgbClr val="0033CC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13317" name="Text Box 13"/>
          <p:cNvSpPr txBox="1">
            <a:spLocks noChangeArrowheads="1"/>
          </p:cNvSpPr>
          <p:nvPr/>
        </p:nvSpPr>
        <p:spPr bwMode="auto">
          <a:xfrm>
            <a:off x="3276600" y="533400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Câu chuyện:   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Dại gì mà 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ổi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838200" y="2514600"/>
            <a:ext cx="754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Truyện buồn c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ư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ời vì cậu bé nghịch ngợm mới 4 tuổi cũng biết rằng không ai muốn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ổi một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ứa con ngoan lấy một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ứa con nghịch ngợm.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838200" y="3962400"/>
            <a:ext cx="7620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latin typeface="Arial" charset="0"/>
              </a:rPr>
              <a:t>- Sau khi học truyện này, em thấy mình cần phải thế nào </a:t>
            </a:r>
            <a:r>
              <a:rPr lang="vi-VN" sz="2400" b="1">
                <a:solidFill>
                  <a:srgbClr val="0033CC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0033CC"/>
                </a:solidFill>
                <a:latin typeface="Arial" charset="0"/>
              </a:rPr>
              <a:t>ể </a:t>
            </a:r>
            <a:r>
              <a:rPr lang="vi-VN" sz="2400" b="1">
                <a:solidFill>
                  <a:srgbClr val="0033CC"/>
                </a:solidFill>
                <a:latin typeface="Arial" charset="0"/>
              </a:rPr>
              <a:t>đươ</a:t>
            </a:r>
            <a:r>
              <a:rPr lang="en-US" sz="2400" b="1">
                <a:solidFill>
                  <a:srgbClr val="0033CC"/>
                </a:solidFill>
                <a:latin typeface="Arial" charset="0"/>
              </a:rPr>
              <a:t>c bố mẹ yêu quý?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914400" y="51054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Phải ngoan ngoãn, không nghịch ngợm.</a:t>
            </a:r>
          </a:p>
        </p:txBody>
      </p:sp>
      <p:pic>
        <p:nvPicPr>
          <p:cNvPr id="56339" name="Picture 19" descr="clip134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4648200"/>
            <a:ext cx="1828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0" name="Picture 20" descr="images[94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143000"/>
            <a:ext cx="18288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1" grpId="0"/>
      <p:bldP spid="56335" grpId="0"/>
      <p:bldP spid="56336" grpId="0"/>
      <p:bldP spid="563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87CBB3-BFD8-4C8F-AD24-CF2ECA39CBF3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ham C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066800"/>
            <a:ext cx="191452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ham Chi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581400"/>
            <a:ext cx="19018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Biet Nhan L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33800"/>
            <a:ext cx="339883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6" descr="Le Phe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990600"/>
            <a:ext cx="252888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3A8EB-30E2-43C4-8C84-3A1903B7C735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pic>
        <p:nvPicPr>
          <p:cNvPr id="2" name="Picture 2" descr="netease-10-1024x768-org866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7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6"/>
          <p:cNvSpPr>
            <a:spLocks noChangeArrowheads="1"/>
          </p:cNvSpPr>
          <p:nvPr/>
        </p:nvSpPr>
        <p:spPr bwMode="auto">
          <a:xfrm>
            <a:off x="4419600" y="2514600"/>
            <a:ext cx="4038600" cy="1219200"/>
          </a:xfrm>
          <a:prstGeom prst="cloudCallout">
            <a:avLst>
              <a:gd name="adj1" fmla="val -15843"/>
              <a:gd name="adj2" fmla="val 12630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914400" y="1800512"/>
            <a:ext cx="77724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33CC"/>
                </a:solidFill>
                <a:latin typeface="Arial" charset="0"/>
              </a:rPr>
              <a:t>Điền nội dung </a:t>
            </a:r>
            <a:endParaRPr lang="en-US" sz="5400" b="1" dirty="0" smtClean="0">
              <a:solidFill>
                <a:srgbClr val="0033CC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33CC"/>
                </a:solidFill>
                <a:latin typeface="Arial" charset="0"/>
              </a:rPr>
              <a:t>vào </a:t>
            </a:r>
            <a:r>
              <a:rPr lang="en-US" sz="5400" b="1" dirty="0">
                <a:solidFill>
                  <a:srgbClr val="0033CC"/>
                </a:solidFill>
                <a:latin typeface="Arial" charset="0"/>
              </a:rPr>
              <a:t>bức </a:t>
            </a:r>
            <a:r>
              <a:rPr lang="vi-VN" sz="5400" b="1" dirty="0">
                <a:solidFill>
                  <a:srgbClr val="0033CC"/>
                </a:solidFill>
                <a:latin typeface="Arial" charset="0"/>
              </a:rPr>
              <a:t>đ</a:t>
            </a:r>
            <a:r>
              <a:rPr lang="en-US" sz="5400" b="1" dirty="0" err="1">
                <a:solidFill>
                  <a:srgbClr val="0033CC"/>
                </a:solidFill>
                <a:latin typeface="Arial" charset="0"/>
              </a:rPr>
              <a:t>iện</a:t>
            </a:r>
            <a:r>
              <a:rPr lang="en-US" sz="5400" b="1" dirty="0">
                <a:solidFill>
                  <a:srgbClr val="0033CC"/>
                </a:solidFill>
                <a:latin typeface="Arial" charset="0"/>
              </a:rPr>
              <a:t> báo</a:t>
            </a:r>
            <a:r>
              <a:rPr lang="en-US" sz="4400" b="1" dirty="0">
                <a:solidFill>
                  <a:srgbClr val="0033CC"/>
                </a:solidFill>
                <a:latin typeface="Arial" charset="0"/>
              </a:rPr>
              <a:t>.</a:t>
            </a:r>
          </a:p>
        </p:txBody>
      </p:sp>
      <p:sp>
        <p:nvSpPr>
          <p:cNvPr id="15366" name="Rectangle 14"/>
          <p:cNvSpPr>
            <a:spLocks noChangeArrowheads="1"/>
          </p:cNvSpPr>
          <p:nvPr/>
        </p:nvSpPr>
        <p:spPr bwMode="auto">
          <a:xfrm>
            <a:off x="2819400" y="60960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dirty="0">
                <a:solidFill>
                  <a:srgbClr val="C00000"/>
                </a:solidFill>
                <a:latin typeface="Arial" charset="0"/>
              </a:rPr>
              <a:t>II. BÀI TẬP 2.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6EE58-86D9-4657-80AD-4A441562AFD5}" type="slidenum">
              <a:rPr lang="en-US" sz="1200" smtClean="0"/>
              <a:pPr>
                <a:defRPr/>
              </a:pPr>
              <a:t>15</a:t>
            </a:fld>
            <a:endParaRPr lang="en-US" sz="1200" smtClean="0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295400" y="1143000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16388" name="Text Box 43"/>
          <p:cNvSpPr txBox="1">
            <a:spLocks noChangeArrowheads="1"/>
          </p:cNvSpPr>
          <p:nvPr/>
        </p:nvSpPr>
        <p:spPr bwMode="auto">
          <a:xfrm>
            <a:off x="2133600" y="304800"/>
            <a:ext cx="518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99"/>
                </a:solidFill>
                <a:latin typeface="Arial" charset="0"/>
              </a:rPr>
              <a:t>TỔNG CÔNG TY ĐIỆN BÁO VIỄN THÔNG VIỆT NAM</a:t>
            </a:r>
          </a:p>
        </p:txBody>
      </p:sp>
      <p:sp>
        <p:nvSpPr>
          <p:cNvPr id="16389" name="Text Box 46"/>
          <p:cNvSpPr txBox="1">
            <a:spLocks noChangeArrowheads="1"/>
          </p:cNvSpPr>
          <p:nvPr/>
        </p:nvSpPr>
        <p:spPr bwMode="auto">
          <a:xfrm>
            <a:off x="3581400" y="685800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ĐIỆN BÁO</a:t>
            </a:r>
          </a:p>
        </p:txBody>
      </p:sp>
      <p:sp>
        <p:nvSpPr>
          <p:cNvPr id="16390" name="Text Box 47"/>
          <p:cNvSpPr txBox="1">
            <a:spLocks noChangeArrowheads="1"/>
          </p:cNvSpPr>
          <p:nvPr/>
        </p:nvSpPr>
        <p:spPr bwMode="auto">
          <a:xfrm>
            <a:off x="304800" y="2209800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99"/>
                </a:solidFill>
                <a:latin typeface="Arial" charset="0"/>
              </a:rPr>
              <a:t>Họ, tên, </a:t>
            </a:r>
            <a:r>
              <a:rPr lang="vi-VN" sz="1600" b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ịa chỉ ng</a:t>
            </a:r>
            <a:r>
              <a:rPr lang="vi-VN" sz="1600" b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ời nhận: </a:t>
            </a: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</a:t>
            </a:r>
          </a:p>
        </p:txBody>
      </p:sp>
      <p:sp>
        <p:nvSpPr>
          <p:cNvPr id="16391" name="Text Box 48"/>
          <p:cNvSpPr txBox="1">
            <a:spLocks noChangeArrowheads="1"/>
          </p:cNvSpPr>
          <p:nvPr/>
        </p:nvSpPr>
        <p:spPr bwMode="auto">
          <a:xfrm>
            <a:off x="304800" y="3048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99"/>
                </a:solidFill>
                <a:latin typeface="Arial" charset="0"/>
              </a:rPr>
              <a:t>Nội dung: </a:t>
            </a: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</a:t>
            </a:r>
          </a:p>
        </p:txBody>
      </p:sp>
      <p:sp>
        <p:nvSpPr>
          <p:cNvPr id="16392" name="Text Box 49"/>
          <p:cNvSpPr txBox="1">
            <a:spLocks noChangeArrowheads="1"/>
          </p:cNvSpPr>
          <p:nvPr/>
        </p:nvSpPr>
        <p:spPr bwMode="auto">
          <a:xfrm>
            <a:off x="381000" y="42672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99"/>
                </a:solidFill>
                <a:latin typeface="Arial" charset="0"/>
              </a:rPr>
              <a:t>Họ, tên, </a:t>
            </a:r>
            <a:r>
              <a:rPr lang="vi-VN" sz="1600" b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ịa chỉ ng</a:t>
            </a:r>
            <a:r>
              <a:rPr lang="vi-VN" sz="1600" b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ời gửi (Cần chuyển thì ghi, không thì thôi):</a:t>
            </a: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  </a:t>
            </a:r>
            <a:r>
              <a:rPr lang="en-US" sz="1600" b="1" i="1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                                           </a:t>
            </a:r>
          </a:p>
        </p:txBody>
      </p:sp>
      <p:sp>
        <p:nvSpPr>
          <p:cNvPr id="16393" name="Text Box 50"/>
          <p:cNvSpPr txBox="1">
            <a:spLocks noChangeArrowheads="1"/>
          </p:cNvSpPr>
          <p:nvPr/>
        </p:nvSpPr>
        <p:spPr bwMode="auto">
          <a:xfrm>
            <a:off x="381000" y="5257800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Họ, tên,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ịa chỉ ng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ời gửi (Phần này không chuyển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 nên không tính c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ớc, nh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ng ng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ời gửi cần ghi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ầy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ủ, rõ ràng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ể b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u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iện tiện liên hệ khi chuyển phát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iện báo gặp khó kh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ă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n. B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u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iện không chịu trách nhiệm nếu khách hàng không ghi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ầy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ủ theo yêu cầu.):</a:t>
            </a:r>
          </a:p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6394" name="Rectangle 51"/>
          <p:cNvSpPr>
            <a:spLocks noChangeArrowheads="1"/>
          </p:cNvSpPr>
          <p:nvPr/>
        </p:nvSpPr>
        <p:spPr bwMode="auto">
          <a:xfrm>
            <a:off x="3657600" y="1371600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6395" name="Oval 52"/>
          <p:cNvSpPr>
            <a:spLocks noChangeArrowheads="1"/>
          </p:cNvSpPr>
          <p:nvPr/>
        </p:nvSpPr>
        <p:spPr bwMode="auto">
          <a:xfrm>
            <a:off x="6096000" y="1371600"/>
            <a:ext cx="609600" cy="533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6396" name="Rectangle 53"/>
          <p:cNvSpPr>
            <a:spLocks noChangeArrowheads="1"/>
          </p:cNvSpPr>
          <p:nvPr/>
        </p:nvSpPr>
        <p:spPr bwMode="auto">
          <a:xfrm>
            <a:off x="3048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6397" name="Rectangle 54"/>
          <p:cNvSpPr>
            <a:spLocks noChangeArrowheads="1"/>
          </p:cNvSpPr>
          <p:nvPr/>
        </p:nvSpPr>
        <p:spPr bwMode="auto">
          <a:xfrm>
            <a:off x="10668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6398" name="Text Box 59"/>
          <p:cNvSpPr txBox="1">
            <a:spLocks noChangeArrowheads="1"/>
          </p:cNvSpPr>
          <p:nvPr/>
        </p:nvSpPr>
        <p:spPr bwMode="auto">
          <a:xfrm>
            <a:off x="10668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</a:t>
            </a:r>
          </a:p>
        </p:txBody>
      </p:sp>
      <p:sp>
        <p:nvSpPr>
          <p:cNvPr id="16399" name="Text Box 60"/>
          <p:cNvSpPr txBox="1">
            <a:spLocks noChangeArrowheads="1"/>
          </p:cNvSpPr>
          <p:nvPr/>
        </p:nvSpPr>
        <p:spPr bwMode="auto">
          <a:xfrm>
            <a:off x="3048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</a:t>
            </a:r>
          </a:p>
        </p:txBody>
      </p:sp>
      <p:sp>
        <p:nvSpPr>
          <p:cNvPr id="16400" name="Rectangle 61"/>
          <p:cNvSpPr>
            <a:spLocks noChangeArrowheads="1"/>
          </p:cNvSpPr>
          <p:nvPr/>
        </p:nvSpPr>
        <p:spPr bwMode="auto">
          <a:xfrm>
            <a:off x="72390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6401" name="Rectangle 62"/>
          <p:cNvSpPr>
            <a:spLocks noChangeArrowheads="1"/>
          </p:cNvSpPr>
          <p:nvPr/>
        </p:nvSpPr>
        <p:spPr bwMode="auto">
          <a:xfrm>
            <a:off x="80010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6402" name="Text Box 63"/>
          <p:cNvSpPr txBox="1">
            <a:spLocks noChangeArrowheads="1"/>
          </p:cNvSpPr>
          <p:nvPr/>
        </p:nvSpPr>
        <p:spPr bwMode="auto">
          <a:xfrm>
            <a:off x="80010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d</a:t>
            </a:r>
          </a:p>
        </p:txBody>
      </p:sp>
      <p:sp>
        <p:nvSpPr>
          <p:cNvPr id="16403" name="Text Box 64"/>
          <p:cNvSpPr txBox="1">
            <a:spLocks noChangeArrowheads="1"/>
          </p:cNvSpPr>
          <p:nvPr/>
        </p:nvSpPr>
        <p:spPr bwMode="auto">
          <a:xfrm>
            <a:off x="72390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</a:t>
            </a:r>
          </a:p>
        </p:txBody>
      </p:sp>
      <p:sp>
        <p:nvSpPr>
          <p:cNvPr id="16404" name="Text Box 65"/>
          <p:cNvSpPr txBox="1">
            <a:spLocks noChangeArrowheads="1"/>
          </p:cNvSpPr>
          <p:nvPr/>
        </p:nvSpPr>
        <p:spPr bwMode="auto">
          <a:xfrm>
            <a:off x="8077200" y="2286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33CC"/>
                </a:solidFill>
                <a:latin typeface="Arial" charset="0"/>
              </a:rPr>
              <a:t>ĐB1</a:t>
            </a:r>
          </a:p>
        </p:txBody>
      </p:sp>
      <p:sp>
        <p:nvSpPr>
          <p:cNvPr id="16405" name="Rectangle 66"/>
          <p:cNvSpPr>
            <a:spLocks noChangeArrowheads="1"/>
          </p:cNvSpPr>
          <p:nvPr/>
        </p:nvSpPr>
        <p:spPr bwMode="auto">
          <a:xfrm>
            <a:off x="228600" y="152400"/>
            <a:ext cx="8686800" cy="65532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C88FC-D8DC-4737-AB78-901B1C52E4DF}" type="slidenum">
              <a:rPr lang="en-US" sz="1200" smtClean="0"/>
              <a:pPr>
                <a:defRPr/>
              </a:pPr>
              <a:t>16</a:t>
            </a:fld>
            <a:endParaRPr lang="en-US" sz="120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Oval 3"/>
          <p:cNvSpPr>
            <a:spLocks noChangeArrowheads="1"/>
          </p:cNvSpPr>
          <p:nvPr/>
        </p:nvSpPr>
        <p:spPr bwMode="auto">
          <a:xfrm>
            <a:off x="1219200" y="762000"/>
            <a:ext cx="6553200" cy="2667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2362200" y="1447800"/>
            <a:ext cx="4572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Vì sao em lại cần gửi </a:t>
            </a:r>
          </a:p>
          <a:p>
            <a:pPr>
              <a:spcBef>
                <a:spcPct val="50000"/>
              </a:spcBef>
            </a:pPr>
            <a:r>
              <a:rPr lang="vi-VN" sz="2800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0000CC"/>
                </a:solidFill>
                <a:latin typeface="Arial" charset="0"/>
              </a:rPr>
              <a:t>iện báo về gia </a:t>
            </a:r>
            <a:r>
              <a:rPr lang="vi-VN" sz="2800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0000CC"/>
                </a:solidFill>
                <a:latin typeface="Arial" charset="0"/>
              </a:rPr>
              <a:t>ình?</a:t>
            </a:r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1066800" y="3581400"/>
            <a:ext cx="6705600" cy="2667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1676400" y="4114800"/>
            <a:ext cx="5638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Arial" charset="0"/>
              </a:rPr>
              <a:t>Vì em 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i ch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ơ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i xa, khi 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ến n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ơ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i, em gửi 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iện báo về nhà 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ể mọi ng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ư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ời biết tin và không lo lắng.</a:t>
            </a:r>
            <a:endParaRPr lang="en-US" sz="2800" b="1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17416" name="Picture 7" descr="13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143000"/>
            <a:ext cx="12096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 animBg="1"/>
      <p:bldP spid="1034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9BB7D-5383-495C-B77D-D21FC8A9B1B3}" type="slidenum">
              <a:rPr lang="en-US" sz="1200" smtClean="0"/>
              <a:pPr>
                <a:defRPr/>
              </a:pPr>
              <a:t>17</a:t>
            </a:fld>
            <a:endParaRPr lang="en-US" sz="1200" smtClean="0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95400" y="1143000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2133600" y="304800"/>
            <a:ext cx="518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99"/>
                </a:solidFill>
                <a:latin typeface="Arial" charset="0"/>
              </a:rPr>
              <a:t>TỔNG CÔNG TY ĐIỆN BÁO VIỄN THÔNG VIỆT NAM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3581400" y="685800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ĐIỆN BÁO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304800" y="2209800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99"/>
                </a:solidFill>
                <a:latin typeface="Arial" charset="0"/>
              </a:rPr>
              <a:t>Họ, tên, </a:t>
            </a:r>
            <a:r>
              <a:rPr lang="vi-VN" sz="1600" b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ịa chỉ ng</a:t>
            </a:r>
            <a:r>
              <a:rPr lang="vi-VN" sz="1600" b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600" b="1">
                <a:solidFill>
                  <a:srgbClr val="000099"/>
                </a:solidFill>
                <a:latin typeface="Arial" charset="0"/>
              </a:rPr>
              <a:t>ời nhận: </a:t>
            </a: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304800" y="3048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99"/>
                </a:solidFill>
                <a:latin typeface="Arial" charset="0"/>
              </a:rPr>
              <a:t>Nội dung: </a:t>
            </a: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</a:t>
            </a: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533400" y="4114800"/>
            <a:ext cx="86106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 b="1" dirty="0">
              <a:solidFill>
                <a:srgbClr val="000099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3300"/>
                </a:solidFill>
                <a:latin typeface="Arial" charset="0"/>
              </a:rPr>
              <a:t>Nguyễn</a:t>
            </a: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 Thị Thu Hà, 102 </a:t>
            </a:r>
            <a:r>
              <a:rPr lang="en-US" sz="1800" b="1" i="1" dirty="0" err="1">
                <a:solidFill>
                  <a:srgbClr val="FF3300"/>
                </a:solidFill>
                <a:latin typeface="Arial" charset="0"/>
              </a:rPr>
              <a:t>ph</a:t>
            </a:r>
            <a:r>
              <a:rPr lang="vi-VN" sz="1800" b="1" i="1" dirty="0">
                <a:solidFill>
                  <a:srgbClr val="FF3300"/>
                </a:solidFill>
                <a:latin typeface="Arial" charset="0"/>
              </a:rPr>
              <a:t>ư</a:t>
            </a:r>
            <a:r>
              <a:rPr lang="en-US" sz="1800" b="1" i="1" dirty="0" err="1">
                <a:solidFill>
                  <a:srgbClr val="FF3300"/>
                </a:solidFill>
                <a:latin typeface="Arial" charset="0"/>
              </a:rPr>
              <a:t>ờng</a:t>
            </a: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1800" b="1" i="1" dirty="0" smtClean="0">
                <a:solidFill>
                  <a:srgbClr val="FF3300"/>
                </a:solidFill>
                <a:latin typeface="Arial" charset="0"/>
              </a:rPr>
              <a:t>, </a:t>
            </a: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Quận </a:t>
            </a: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1800" b="1" i="1" dirty="0" smtClean="0">
                <a:solidFill>
                  <a:srgbClr val="FF3300"/>
                </a:solidFill>
                <a:latin typeface="Arial" charset="0"/>
              </a:rPr>
              <a:t>, TP. Hồ Chí Minh.</a:t>
            </a:r>
            <a:r>
              <a:rPr lang="en-US" sz="1600" b="1" dirty="0" smtClean="0">
                <a:solidFill>
                  <a:srgbClr val="000099"/>
                </a:solidFill>
                <a:latin typeface="Arial" charset="0"/>
              </a:rPr>
              <a:t>                                          </a:t>
            </a:r>
            <a:endParaRPr lang="en-US" sz="16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304800" y="5257800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Họ, tên,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ịa chỉ ng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ời gửi (Phần này không chuyển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 nên không tính c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ớc, nh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ng ng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ời gửi cần ghi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ầy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ủ, rõ ràng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ể b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u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iện tiện liên hệ khi chuyển phát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iện báo gặp khó kh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ă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n. B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u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iện không chịu trách nhiệm nếu khách hàng không ghi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ầy </a:t>
            </a:r>
            <a:r>
              <a:rPr lang="vi-VN" sz="1200" b="1" i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200" b="1" i="1">
                <a:solidFill>
                  <a:srgbClr val="000099"/>
                </a:solidFill>
                <a:latin typeface="Arial" charset="0"/>
              </a:rPr>
              <a:t>ủ theo yêu cầu.):</a:t>
            </a:r>
          </a:p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3657600" y="1371600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8443" name="Oval 10"/>
          <p:cNvSpPr>
            <a:spLocks noChangeArrowheads="1"/>
          </p:cNvSpPr>
          <p:nvPr/>
        </p:nvSpPr>
        <p:spPr bwMode="auto">
          <a:xfrm>
            <a:off x="6096000" y="1371600"/>
            <a:ext cx="609600" cy="533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3048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8445" name="Rectangle 12"/>
          <p:cNvSpPr>
            <a:spLocks noChangeArrowheads="1"/>
          </p:cNvSpPr>
          <p:nvPr/>
        </p:nvSpPr>
        <p:spPr bwMode="auto">
          <a:xfrm>
            <a:off x="10668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8446" name="Text Box 13"/>
          <p:cNvSpPr txBox="1">
            <a:spLocks noChangeArrowheads="1"/>
          </p:cNvSpPr>
          <p:nvPr/>
        </p:nvSpPr>
        <p:spPr bwMode="auto">
          <a:xfrm>
            <a:off x="10668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</a:t>
            </a:r>
          </a:p>
        </p:txBody>
      </p:sp>
      <p:sp>
        <p:nvSpPr>
          <p:cNvPr id="18447" name="Text Box 14"/>
          <p:cNvSpPr txBox="1">
            <a:spLocks noChangeArrowheads="1"/>
          </p:cNvSpPr>
          <p:nvPr/>
        </p:nvSpPr>
        <p:spPr bwMode="auto">
          <a:xfrm>
            <a:off x="3048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</a:t>
            </a:r>
          </a:p>
        </p:txBody>
      </p:sp>
      <p:sp>
        <p:nvSpPr>
          <p:cNvPr id="18448" name="Rectangle 15"/>
          <p:cNvSpPr>
            <a:spLocks noChangeArrowheads="1"/>
          </p:cNvSpPr>
          <p:nvPr/>
        </p:nvSpPr>
        <p:spPr bwMode="auto">
          <a:xfrm>
            <a:off x="72390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8001000" y="762000"/>
            <a:ext cx="7620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8450" name="Text Box 17"/>
          <p:cNvSpPr txBox="1">
            <a:spLocks noChangeArrowheads="1"/>
          </p:cNvSpPr>
          <p:nvPr/>
        </p:nvSpPr>
        <p:spPr bwMode="auto">
          <a:xfrm>
            <a:off x="80010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d</a:t>
            </a:r>
          </a:p>
        </p:txBody>
      </p:sp>
      <p:sp>
        <p:nvSpPr>
          <p:cNvPr id="18451" name="Text Box 18"/>
          <p:cNvSpPr txBox="1">
            <a:spLocks noChangeArrowheads="1"/>
          </p:cNvSpPr>
          <p:nvPr/>
        </p:nvSpPr>
        <p:spPr bwMode="auto">
          <a:xfrm>
            <a:off x="7239000" y="762000"/>
            <a:ext cx="304800" cy="3381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</a:t>
            </a:r>
          </a:p>
        </p:txBody>
      </p:sp>
      <p:sp>
        <p:nvSpPr>
          <p:cNvPr id="18452" name="Text Box 19"/>
          <p:cNvSpPr txBox="1">
            <a:spLocks noChangeArrowheads="1"/>
          </p:cNvSpPr>
          <p:nvPr/>
        </p:nvSpPr>
        <p:spPr bwMode="auto">
          <a:xfrm>
            <a:off x="8077200" y="2286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33CC"/>
                </a:solidFill>
                <a:latin typeface="Arial" charset="0"/>
              </a:rPr>
              <a:t>ĐB1</a:t>
            </a:r>
          </a:p>
        </p:txBody>
      </p:sp>
      <p:sp>
        <p:nvSpPr>
          <p:cNvPr id="18453" name="Rectangle 20"/>
          <p:cNvSpPr>
            <a:spLocks noChangeArrowheads="1"/>
          </p:cNvSpPr>
          <p:nvPr/>
        </p:nvSpPr>
        <p:spPr bwMode="auto">
          <a:xfrm>
            <a:off x="228600" y="152400"/>
            <a:ext cx="8686800" cy="65532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Arial" charset="0"/>
            </a:endParaRPr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3886200" y="2133600"/>
            <a:ext cx="464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3300"/>
                </a:solidFill>
                <a:latin typeface="Arial" charset="0"/>
              </a:rPr>
              <a:t>Nguyễn</a:t>
            </a: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 Mạnh Hoà, xóm Cạn, thôn 2, </a:t>
            </a:r>
          </a:p>
        </p:txBody>
      </p:sp>
      <p:sp>
        <p:nvSpPr>
          <p:cNvPr id="104470" name="Text Box 22"/>
          <p:cNvSpPr txBox="1">
            <a:spLocks noChangeArrowheads="1"/>
          </p:cNvSpPr>
          <p:nvPr/>
        </p:nvSpPr>
        <p:spPr bwMode="auto">
          <a:xfrm>
            <a:off x="609600" y="2590800"/>
            <a:ext cx="7086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FF3300"/>
                </a:solidFill>
                <a:latin typeface="Arial" charset="0"/>
              </a:rPr>
              <a:t>Xã </a:t>
            </a:r>
            <a:r>
              <a:rPr lang="en-US" sz="1800" b="1" i="1" dirty="0" smtClean="0">
                <a:solidFill>
                  <a:srgbClr val="FF3300"/>
                </a:solidFill>
                <a:latin typeface="Arial" charset="0"/>
              </a:rPr>
              <a:t>Phong Phú</a:t>
            </a:r>
            <a:r>
              <a:rPr lang="en-US" sz="1800" b="1" i="1" dirty="0" smtClean="0">
                <a:solidFill>
                  <a:srgbClr val="FF3300"/>
                </a:solidFill>
                <a:latin typeface="Arial" charset="0"/>
              </a:rPr>
              <a:t>, Huyện Bình Chánh, TP. Hồ Chí Minh.</a:t>
            </a:r>
          </a:p>
          <a:p>
            <a:pPr>
              <a:spcBef>
                <a:spcPct val="50000"/>
              </a:spcBef>
            </a:pPr>
            <a:endParaRPr lang="en-US" sz="1800" b="1" i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4471" name="Text Box 23"/>
          <p:cNvSpPr txBox="1">
            <a:spLocks noChangeArrowheads="1"/>
          </p:cNvSpPr>
          <p:nvPr/>
        </p:nvSpPr>
        <p:spPr bwMode="auto">
          <a:xfrm>
            <a:off x="1981200" y="3276600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FF3300"/>
                </a:solidFill>
                <a:latin typeface="Arial" charset="0"/>
              </a:rPr>
              <a:t>Con khoẻ. Mọi chuyện tốt </a:t>
            </a:r>
            <a:r>
              <a:rPr lang="vi-VN" sz="1800" b="1" i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1800" b="1" i="1">
                <a:solidFill>
                  <a:srgbClr val="FF3300"/>
                </a:solidFill>
                <a:latin typeface="Arial" charset="0"/>
              </a:rPr>
              <a:t>ẹp.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304800" y="4246562"/>
            <a:ext cx="83820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99"/>
                </a:solidFill>
                <a:latin typeface="Arial" charset="0"/>
              </a:rPr>
              <a:t>Họ, tên, </a:t>
            </a:r>
            <a:r>
              <a:rPr lang="vi-VN" sz="1400" b="1" dirty="0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1400" b="1" dirty="0" err="1">
                <a:solidFill>
                  <a:srgbClr val="000099"/>
                </a:solidFill>
                <a:latin typeface="Arial" charset="0"/>
              </a:rPr>
              <a:t>ịa</a:t>
            </a:r>
            <a:r>
              <a:rPr lang="en-US" sz="1400" b="1" dirty="0">
                <a:solidFill>
                  <a:srgbClr val="000099"/>
                </a:solidFill>
                <a:latin typeface="Arial" charset="0"/>
              </a:rPr>
              <a:t> chỉ ng</a:t>
            </a:r>
            <a:r>
              <a:rPr lang="vi-VN" sz="1400" b="1" dirty="0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1400" b="1" dirty="0" err="1">
                <a:solidFill>
                  <a:srgbClr val="000099"/>
                </a:solidFill>
                <a:latin typeface="Arial" charset="0"/>
              </a:rPr>
              <a:t>ời</a:t>
            </a:r>
            <a:r>
              <a:rPr lang="en-US" sz="1400" b="1" dirty="0">
                <a:solidFill>
                  <a:srgbClr val="000099"/>
                </a:solidFill>
                <a:latin typeface="Arial" charset="0"/>
              </a:rPr>
              <a:t> gửi (Cần chuyển thì ghi, không thì thôi</a:t>
            </a:r>
            <a:r>
              <a:rPr lang="en-US" sz="1400" dirty="0">
                <a:solidFill>
                  <a:srgbClr val="000099"/>
                </a:solidFill>
                <a:latin typeface="Arial" charset="0"/>
              </a:rPr>
              <a:t>):......................................................</a:t>
            </a:r>
          </a:p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Arial" charset="0"/>
              </a:rPr>
              <a:t>.........................................................................................................................................................</a:t>
            </a:r>
            <a:endParaRPr lang="en-US" sz="1400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630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0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/>
      <p:bldP spid="104469" grpId="0"/>
      <p:bldP spid="104470" grpId="0"/>
      <p:bldP spid="1044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C8F91-0E00-4D1E-A184-07C7CE706B1E}" type="slidenum">
              <a:rPr lang="en-US" sz="1200" smtClean="0"/>
              <a:pPr>
                <a:defRPr/>
              </a:pPr>
              <a:t>18</a:t>
            </a:fld>
            <a:endParaRPr lang="en-US" sz="1200" smtClean="0"/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524000" y="2362200"/>
            <a:ext cx="762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Arial" charset="0"/>
              </a:rPr>
              <a:t>Nguyễn Ph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ươ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ng Lan, lớp 3A, tr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ư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ờng tiểu học H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ươ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ng ngải</a:t>
            </a:r>
          </a:p>
          <a:p>
            <a:r>
              <a:rPr lang="en-US" sz="2000" b="1">
                <a:solidFill>
                  <a:srgbClr val="0000CC"/>
                </a:solidFill>
                <a:latin typeface="Arial" charset="0"/>
              </a:rPr>
              <a:t>huyện Thạch Thất, thành phố Hà Nội.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524000" y="4360863"/>
            <a:ext cx="555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Arial" charset="0"/>
              </a:rPr>
              <a:t>Con và bố khoẻ, 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ã 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ến Sầm S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ơ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n sáng nay.</a:t>
            </a:r>
            <a:r>
              <a:rPr lang="en-US" sz="160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" y="2438400"/>
            <a:ext cx="609600" cy="609600"/>
            <a:chOff x="144" y="960"/>
            <a:chExt cx="384" cy="384"/>
          </a:xfrm>
        </p:grpSpPr>
        <p:pic>
          <p:nvPicPr>
            <p:cNvPr id="19480" name="Picture 6" descr="bullet20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960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1" name="Text Box 7"/>
            <p:cNvSpPr txBox="1">
              <a:spLocks noChangeArrowheads="1"/>
            </p:cNvSpPr>
            <p:nvPr/>
          </p:nvSpPr>
          <p:spPr bwMode="auto">
            <a:xfrm>
              <a:off x="192" y="1008"/>
              <a:ext cx="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62000" y="3429000"/>
            <a:ext cx="609600" cy="609600"/>
            <a:chOff x="144" y="1488"/>
            <a:chExt cx="384" cy="384"/>
          </a:xfrm>
        </p:grpSpPr>
        <p:pic>
          <p:nvPicPr>
            <p:cNvPr id="19478" name="Picture 9" descr="bullet20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148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9" name="Text Box 10"/>
            <p:cNvSpPr txBox="1">
              <a:spLocks noChangeArrowheads="1"/>
            </p:cNvSpPr>
            <p:nvPr/>
          </p:nvSpPr>
          <p:spPr bwMode="auto">
            <a:xfrm>
              <a:off x="192" y="1536"/>
              <a:ext cx="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62000" y="4343400"/>
            <a:ext cx="609600" cy="609600"/>
            <a:chOff x="144" y="2016"/>
            <a:chExt cx="384" cy="384"/>
          </a:xfrm>
        </p:grpSpPr>
        <p:pic>
          <p:nvPicPr>
            <p:cNvPr id="19476" name="Picture 12" descr="bullet20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2016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7" name="Text Box 13"/>
            <p:cNvSpPr txBox="1">
              <a:spLocks noChangeArrowheads="1"/>
            </p:cNvSpPr>
            <p:nvPr/>
          </p:nvSpPr>
          <p:spPr bwMode="auto">
            <a:xfrm>
              <a:off x="192" y="2064"/>
              <a:ext cx="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096000" y="6172200"/>
            <a:ext cx="3048000" cy="685800"/>
            <a:chOff x="3840" y="3744"/>
            <a:chExt cx="1920" cy="432"/>
          </a:xfrm>
        </p:grpSpPr>
        <p:sp>
          <p:nvSpPr>
            <p:cNvPr id="19474" name="Oval 15"/>
            <p:cNvSpPr>
              <a:spLocks noChangeArrowheads="1"/>
            </p:cNvSpPr>
            <p:nvPr/>
          </p:nvSpPr>
          <p:spPr bwMode="auto">
            <a:xfrm>
              <a:off x="3840" y="3744"/>
              <a:ext cx="1344" cy="432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Sai rồi !</a:t>
              </a:r>
            </a:p>
          </p:txBody>
        </p:sp>
        <p:pic>
          <p:nvPicPr>
            <p:cNvPr id="19475" name="Picture 16" descr="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00" y="3840"/>
              <a:ext cx="66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324600" y="5257800"/>
            <a:ext cx="3257550" cy="657225"/>
            <a:chOff x="3072" y="2736"/>
            <a:chExt cx="2052" cy="414"/>
          </a:xfrm>
        </p:grpSpPr>
        <p:sp>
          <p:nvSpPr>
            <p:cNvPr id="19472" name="Oval 18"/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CC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Ch</a:t>
              </a:r>
              <a:r>
                <a:rPr lang="vi-VN" sz="2000" b="1">
                  <a:solidFill>
                    <a:srgbClr val="FFFF00"/>
                  </a:solidFill>
                  <a:latin typeface="Arial" charset="0"/>
                </a:rPr>
                <a:t>ư</a:t>
              </a:r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a chính xác.</a:t>
              </a:r>
            </a:p>
          </p:txBody>
        </p:sp>
        <p:pic>
          <p:nvPicPr>
            <p:cNvPr id="19473" name="Picture 19" descr="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057400" y="5638800"/>
            <a:ext cx="3733800" cy="1219200"/>
            <a:chOff x="2352" y="2496"/>
            <a:chExt cx="2352" cy="528"/>
          </a:xfrm>
        </p:grpSpPr>
        <p:sp>
          <p:nvSpPr>
            <p:cNvPr id="19470" name="Oval 21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solidFill>
              <a:srgbClr val="33CCCC"/>
            </a:solidFill>
            <a:ln w="9525" algn="ctr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3300"/>
                  </a:solidFill>
                  <a:latin typeface="Arial" charset="0"/>
                </a:rPr>
                <a:t>Chúc mừng bạn!</a:t>
              </a:r>
            </a:p>
          </p:txBody>
        </p:sp>
        <p:pic>
          <p:nvPicPr>
            <p:cNvPr id="19471" name="Picture 22" descr="6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7" name="AutoShape 23"/>
          <p:cNvSpPr>
            <a:spLocks noChangeArrowheads="1"/>
          </p:cNvSpPr>
          <p:nvPr/>
        </p:nvSpPr>
        <p:spPr bwMode="auto">
          <a:xfrm>
            <a:off x="685800" y="0"/>
            <a:ext cx="8458200" cy="2438400"/>
          </a:xfrm>
          <a:prstGeom prst="star24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b="1">
              <a:solidFill>
                <a:srgbClr val="FF3399"/>
              </a:solidFill>
              <a:latin typeface="Arial" charset="0"/>
            </a:endParaRPr>
          </a:p>
          <a:p>
            <a:pPr algn="ctr" eaLnBrk="0" hangingPunct="0"/>
            <a:r>
              <a:rPr lang="en-US" sz="2400" b="1">
                <a:solidFill>
                  <a:srgbClr val="FF3399"/>
                </a:solidFill>
                <a:latin typeface="Arial" charset="0"/>
              </a:rPr>
              <a:t>Hãy tìm </a:t>
            </a:r>
            <a:r>
              <a:rPr lang="vi-VN" sz="2400" b="1">
                <a:solidFill>
                  <a:srgbClr val="FF3399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99"/>
                </a:solidFill>
                <a:latin typeface="Arial" charset="0"/>
              </a:rPr>
              <a:t>áp án </a:t>
            </a:r>
            <a:r>
              <a:rPr lang="vi-VN" sz="2400" b="1">
                <a:solidFill>
                  <a:srgbClr val="FF3399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99"/>
                </a:solidFill>
                <a:latin typeface="Arial" charset="0"/>
              </a:rPr>
              <a:t>úng cho cách ghi </a:t>
            </a:r>
          </a:p>
          <a:p>
            <a:pPr algn="ctr" eaLnBrk="0" hangingPunct="0"/>
            <a:r>
              <a:rPr lang="en-US" sz="2400" b="1">
                <a:solidFill>
                  <a:srgbClr val="FF3399"/>
                </a:solidFill>
                <a:latin typeface="Arial" charset="0"/>
              </a:rPr>
              <a:t>nội dung bức </a:t>
            </a:r>
            <a:r>
              <a:rPr lang="vi-VN" sz="2400" b="1">
                <a:solidFill>
                  <a:srgbClr val="FF3399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99"/>
                </a:solidFill>
                <a:latin typeface="Arial" charset="0"/>
              </a:rPr>
              <a:t>iện của một học sinh.</a:t>
            </a:r>
          </a:p>
        </p:txBody>
      </p:sp>
      <p:sp>
        <p:nvSpPr>
          <p:cNvPr id="19468" name="Text Box 24"/>
          <p:cNvSpPr txBox="1">
            <a:spLocks noChangeArrowheads="1"/>
          </p:cNvSpPr>
          <p:nvPr/>
        </p:nvSpPr>
        <p:spPr bwMode="auto">
          <a:xfrm>
            <a:off x="2667000" y="457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Arial" charset="0"/>
              </a:rPr>
              <a:t>BÀI TẬP TRẮC NGHIỆM</a:t>
            </a:r>
          </a:p>
        </p:txBody>
      </p:sp>
      <p:sp>
        <p:nvSpPr>
          <p:cNvPr id="105497" name="Text Box 25"/>
          <p:cNvSpPr txBox="1">
            <a:spLocks noChangeArrowheads="1"/>
          </p:cNvSpPr>
          <p:nvPr/>
        </p:nvSpPr>
        <p:spPr bwMode="auto">
          <a:xfrm>
            <a:off x="1524000" y="3352800"/>
            <a:ext cx="762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Arial" charset="0"/>
              </a:rPr>
              <a:t>Cô Nguyễn Thu Hà, giáo viên tr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ư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ờng Tiểu học H</a:t>
            </a:r>
            <a:r>
              <a:rPr lang="vi-VN" sz="2000" b="1">
                <a:solidFill>
                  <a:srgbClr val="0000CC"/>
                </a:solidFill>
                <a:latin typeface="Arial" charset="0"/>
              </a:rPr>
              <a:t>ươ</a:t>
            </a:r>
            <a:r>
              <a:rPr lang="en-US" sz="2000" b="1">
                <a:solidFill>
                  <a:srgbClr val="0000CC"/>
                </a:solidFill>
                <a:latin typeface="Arial" charset="0"/>
              </a:rPr>
              <a:t>ng Ngải, huyện Thạch Thất, thành phố Hà Nội.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99 0.08889 C -0.39791 -0.03449 -0.61666 -0.15787 -0.60034 -0.21898 C -0.58402 -0.28032 -0.16284 -0.22338 -0.08038 -0.2787 C 0.00209 -0.3338 -0.10191 -0.50463 -0.10625 -0.55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3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6 4.45805E-6 C -0.14548 -0.02057 -0.32153 -0.04091 -0.35 -0.05986 C -0.3783 -0.07904 -0.21562 -0.09984 -0.13993 -0.11533 C -0.06406 -0.13058 0.08073 -0.11902 0.10538 -0.15138 C 0.13021 -0.18373 0.02535 -0.28172 0.00851 -0.30923 C -0.00833 -0.33627 -0.00243 -0.3261 0.00399 -0.3157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83 -0.02014 C -0.31076 -0.0493 -0.10052 -0.07847 -0.04826 -0.11944 C 0.00417 -0.16065 -0.1809 -0.24213 -0.20729 -0.26667 " pathEditMode="relative" rAng="0" ptsTypes="a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-1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5474" grpId="0"/>
      <p:bldP spid="105476" grpId="0"/>
      <p:bldP spid="1054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24600" y="6245225"/>
            <a:ext cx="2133600" cy="476250"/>
          </a:xfrm>
        </p:spPr>
        <p:txBody>
          <a:bodyPr/>
          <a:lstStyle/>
          <a:p>
            <a:pPr>
              <a:defRPr/>
            </a:pPr>
            <a:fld id="{545CA113-3AAC-4E5D-8125-979271D438B0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0"/>
            <a:ext cx="609600" cy="609600"/>
            <a:chOff x="144" y="960"/>
            <a:chExt cx="384" cy="384"/>
          </a:xfrm>
        </p:grpSpPr>
        <p:pic>
          <p:nvPicPr>
            <p:cNvPr id="20512" name="Picture 3" descr="bullet20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" y="960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3" name="Text Box 4"/>
            <p:cNvSpPr txBox="1">
              <a:spLocks noChangeArrowheads="1"/>
            </p:cNvSpPr>
            <p:nvPr/>
          </p:nvSpPr>
          <p:spPr bwMode="auto">
            <a:xfrm>
              <a:off x="192" y="1008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2362200"/>
            <a:ext cx="609600" cy="609600"/>
            <a:chOff x="144" y="1488"/>
            <a:chExt cx="384" cy="384"/>
          </a:xfrm>
        </p:grpSpPr>
        <p:pic>
          <p:nvPicPr>
            <p:cNvPr id="20510" name="Picture 6" descr="bullet20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" y="148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1" name="Text Box 7"/>
            <p:cNvSpPr txBox="1">
              <a:spLocks noChangeArrowheads="1"/>
            </p:cNvSpPr>
            <p:nvPr/>
          </p:nvSpPr>
          <p:spPr bwMode="auto">
            <a:xfrm>
              <a:off x="192" y="153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3505200"/>
            <a:ext cx="609600" cy="609600"/>
            <a:chOff x="144" y="2016"/>
            <a:chExt cx="384" cy="384"/>
          </a:xfrm>
        </p:grpSpPr>
        <p:pic>
          <p:nvPicPr>
            <p:cNvPr id="20508" name="Picture 9" descr="bullet20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" y="2016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9" name="Text Box 10"/>
            <p:cNvSpPr txBox="1">
              <a:spLocks noChangeArrowheads="1"/>
            </p:cNvSpPr>
            <p:nvPr/>
          </p:nvSpPr>
          <p:spPr bwMode="auto">
            <a:xfrm>
              <a:off x="192" y="206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0" y="4495800"/>
            <a:ext cx="609600" cy="609600"/>
            <a:chOff x="144" y="2544"/>
            <a:chExt cx="384" cy="384"/>
          </a:xfrm>
        </p:grpSpPr>
        <p:pic>
          <p:nvPicPr>
            <p:cNvPr id="20506" name="Picture 12" descr="bullet20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" y="254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7" name="Text Box 13"/>
            <p:cNvSpPr txBox="1">
              <a:spLocks noChangeArrowheads="1"/>
            </p:cNvSpPr>
            <p:nvPr/>
          </p:nvSpPr>
          <p:spPr bwMode="auto">
            <a:xfrm>
              <a:off x="192" y="259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charset="0"/>
                </a:rPr>
                <a:t>D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867400" y="5943600"/>
            <a:ext cx="3048000" cy="685800"/>
            <a:chOff x="3840" y="3744"/>
            <a:chExt cx="1920" cy="432"/>
          </a:xfrm>
        </p:grpSpPr>
        <p:sp>
          <p:nvSpPr>
            <p:cNvPr id="20504" name="Oval 15" descr="Stationery"/>
            <p:cNvSpPr>
              <a:spLocks noChangeArrowheads="1"/>
            </p:cNvSpPr>
            <p:nvPr/>
          </p:nvSpPr>
          <p:spPr bwMode="auto">
            <a:xfrm>
              <a:off x="3840" y="3744"/>
              <a:ext cx="1344" cy="432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3333FF"/>
                  </a:solidFill>
                  <a:latin typeface="Arial" charset="0"/>
                </a:rPr>
                <a:t>Ch</a:t>
              </a:r>
              <a:r>
                <a:rPr lang="vi-VN" sz="2400" b="1">
                  <a:solidFill>
                    <a:srgbClr val="3333FF"/>
                  </a:solidFill>
                  <a:latin typeface="Arial" charset="0"/>
                </a:rPr>
                <a:t>ư</a:t>
              </a:r>
              <a:r>
                <a:rPr lang="en-US" sz="2400" b="1">
                  <a:solidFill>
                    <a:srgbClr val="3333FF"/>
                  </a:solidFill>
                  <a:latin typeface="Arial" charset="0"/>
                </a:rPr>
                <a:t>a </a:t>
              </a:r>
              <a:r>
                <a:rPr lang="vi-VN" sz="2400" b="1">
                  <a:solidFill>
                    <a:srgbClr val="3333FF"/>
                  </a:solidFill>
                  <a:latin typeface="Arial" charset="0"/>
                </a:rPr>
                <a:t>đ</a:t>
              </a:r>
              <a:r>
                <a:rPr lang="en-US" sz="2400" b="1">
                  <a:solidFill>
                    <a:srgbClr val="3333FF"/>
                  </a:solidFill>
                  <a:latin typeface="Arial" charset="0"/>
                </a:rPr>
                <a:t>úng!!!</a:t>
              </a:r>
            </a:p>
          </p:txBody>
        </p:sp>
        <p:pic>
          <p:nvPicPr>
            <p:cNvPr id="20505" name="Picture 16" descr="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100" y="3840"/>
              <a:ext cx="66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657850" y="5486400"/>
            <a:ext cx="3257550" cy="657225"/>
            <a:chOff x="3072" y="2736"/>
            <a:chExt cx="2052" cy="414"/>
          </a:xfrm>
        </p:grpSpPr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  <a:latin typeface="Arial" charset="0"/>
                </a:rPr>
                <a:t>Sai r</a:t>
              </a:r>
              <a:r>
                <a:rPr lang="en-US" sz="2400" b="1">
                  <a:solidFill>
                    <a:srgbClr val="FF0000"/>
                  </a:solidFill>
                  <a:latin typeface="Arial"/>
                </a:rPr>
                <a:t>ồi!!!</a:t>
              </a:r>
              <a:r>
                <a:rPr lang="en-US" sz="2400" b="1">
                  <a:solidFill>
                    <a:srgbClr val="FF0000"/>
                  </a:solidFill>
                  <a:latin typeface="Arial" charset="0"/>
                </a:rPr>
                <a:t>.</a:t>
              </a:r>
            </a:p>
          </p:txBody>
        </p:sp>
        <p:pic>
          <p:nvPicPr>
            <p:cNvPr id="20503" name="Picture 19" descr="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828800" y="6019800"/>
            <a:ext cx="4629150" cy="685800"/>
            <a:chOff x="288" y="3168"/>
            <a:chExt cx="2916" cy="432"/>
          </a:xfrm>
        </p:grpSpPr>
        <p:sp>
          <p:nvSpPr>
            <p:cNvPr id="20500" name="Oval 21" descr="Bouquet"/>
            <p:cNvSpPr>
              <a:spLocks noChangeArrowheads="1"/>
            </p:cNvSpPr>
            <p:nvPr/>
          </p:nvSpPr>
          <p:spPr bwMode="auto">
            <a:xfrm>
              <a:off x="288" y="3168"/>
              <a:ext cx="2352" cy="432"/>
            </a:xfrm>
            <a:prstGeom prst="ellipse">
              <a:avLst/>
            </a:prstGeom>
            <a:blipFill dpi="0" rotWithShape="1">
              <a:blip r:embed="rId10"/>
              <a:srcRect/>
              <a:tile tx="0" ty="0" sx="100000" sy="100000" flip="none" algn="tl"/>
            </a:blipFill>
            <a:ln w="9525">
              <a:solidFill>
                <a:srgbClr val="CC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charset="0"/>
                </a:rPr>
                <a:t>Bạn thử lần nữa xem !</a:t>
              </a:r>
            </a:p>
          </p:txBody>
        </p:sp>
        <p:pic>
          <p:nvPicPr>
            <p:cNvPr id="20501" name="Picture 22" descr="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44" y="3264"/>
              <a:ext cx="66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3200400" y="5867400"/>
            <a:ext cx="3733800" cy="838200"/>
            <a:chOff x="2352" y="2496"/>
            <a:chExt cx="2352" cy="528"/>
          </a:xfrm>
        </p:grpSpPr>
        <p:sp>
          <p:nvSpPr>
            <p:cNvPr id="20498" name="Oval 24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1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0066"/>
                  </a:solidFill>
                  <a:latin typeface="Arial" charset="0"/>
                </a:rPr>
                <a:t>Chúc mừng bạn !</a:t>
              </a:r>
            </a:p>
          </p:txBody>
        </p:sp>
        <p:pic>
          <p:nvPicPr>
            <p:cNvPr id="20499" name="Picture 25" descr="6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6522" name="Picture 26" descr="MAN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43688" y="1143000"/>
            <a:ext cx="22717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990600" y="2286000"/>
            <a:ext cx="5745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3399"/>
                </a:solidFill>
                <a:latin typeface="Arial" charset="0"/>
              </a:rPr>
              <a:t>Nguyễn</a:t>
            </a:r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 V</a:t>
            </a:r>
            <a:r>
              <a:rPr lang="vi-VN" sz="2400" b="1" dirty="0">
                <a:solidFill>
                  <a:srgbClr val="003399"/>
                </a:solidFill>
                <a:latin typeface="Arial" charset="0"/>
              </a:rPr>
              <a:t>ă</a:t>
            </a:r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n Hoà, Xóm 4, thôn 2,</a:t>
            </a:r>
          </a:p>
          <a:p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Xã H</a:t>
            </a:r>
            <a:r>
              <a:rPr lang="vi-VN" sz="2400" b="1" dirty="0">
                <a:solidFill>
                  <a:srgbClr val="003399"/>
                </a:solidFill>
                <a:latin typeface="Arial" charset="0"/>
              </a:rPr>
              <a:t>ươ</a:t>
            </a:r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ng Ngải, Huyện Ba Vì, Hà Nội.</a:t>
            </a:r>
            <a:endParaRPr lang="en-US" sz="24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0493" name="Text Box 31"/>
          <p:cNvSpPr txBox="1">
            <a:spLocks noChangeArrowheads="1"/>
          </p:cNvSpPr>
          <p:nvPr/>
        </p:nvSpPr>
        <p:spPr bwMode="auto">
          <a:xfrm>
            <a:off x="990600" y="16002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Arial" charset="0"/>
              </a:rPr>
              <a:t>Con khoẻ và </a:t>
            </a:r>
            <a:r>
              <a:rPr lang="vi-VN" sz="2400" b="1">
                <a:solidFill>
                  <a:srgbClr val="003399"/>
                </a:solidFill>
                <a:latin typeface="Arial" charset="0"/>
              </a:rPr>
              <a:t>đư</a:t>
            </a:r>
            <a:r>
              <a:rPr lang="en-US" sz="2400" b="1">
                <a:solidFill>
                  <a:srgbClr val="003399"/>
                </a:solidFill>
                <a:latin typeface="Arial" charset="0"/>
              </a:rPr>
              <a:t>ợc là học sinh giỏi bố ạ.</a:t>
            </a:r>
          </a:p>
        </p:txBody>
      </p:sp>
      <p:sp>
        <p:nvSpPr>
          <p:cNvPr id="20494" name="Text Box 33"/>
          <p:cNvSpPr txBox="1">
            <a:spLocks noChangeArrowheads="1"/>
          </p:cNvSpPr>
          <p:nvPr/>
        </p:nvSpPr>
        <p:spPr bwMode="auto">
          <a:xfrm>
            <a:off x="2057400" y="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Arial" charset="0"/>
              </a:rPr>
              <a:t>BÀI TẬP TRẮC NGHIỆM</a:t>
            </a:r>
          </a:p>
        </p:txBody>
      </p:sp>
      <p:sp>
        <p:nvSpPr>
          <p:cNvPr id="20495" name="Text Box 34"/>
          <p:cNvSpPr txBox="1">
            <a:spLocks noChangeArrowheads="1"/>
          </p:cNvSpPr>
          <p:nvPr/>
        </p:nvSpPr>
        <p:spPr bwMode="auto">
          <a:xfrm>
            <a:off x="457200" y="609600"/>
            <a:ext cx="7924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</a:rPr>
              <a:t>Hãy tìm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áp án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úng cho cách ghi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ịa </a:t>
            </a:r>
          </a:p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</a:rPr>
              <a:t>chỉ ng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ư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ời nhận của một bức </a:t>
            </a:r>
            <a:r>
              <a:rPr lang="vi-VN" sz="24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Arial" charset="0"/>
              </a:rPr>
              <a:t>iện.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6531" name="Text Box 35"/>
          <p:cNvSpPr txBox="1">
            <a:spLocks noChangeArrowheads="1"/>
          </p:cNvSpPr>
          <p:nvPr/>
        </p:nvSpPr>
        <p:spPr bwMode="auto">
          <a:xfrm>
            <a:off x="990600" y="3429000"/>
            <a:ext cx="77576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3399"/>
                </a:solidFill>
                <a:latin typeface="Arial" charset="0"/>
              </a:rPr>
              <a:t>Nguyễn</a:t>
            </a:r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 V</a:t>
            </a:r>
            <a:r>
              <a:rPr lang="vi-VN" sz="2400" b="1" dirty="0">
                <a:solidFill>
                  <a:srgbClr val="003399"/>
                </a:solidFill>
                <a:latin typeface="Arial" charset="0"/>
              </a:rPr>
              <a:t>ă</a:t>
            </a:r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n Hoà, Xóm 4, thôn 2,</a:t>
            </a:r>
          </a:p>
          <a:p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Xã </a:t>
            </a:r>
            <a:r>
              <a:rPr lang="en-US" sz="2400" b="1" dirty="0" smtClean="0">
                <a:solidFill>
                  <a:srgbClr val="003399"/>
                </a:solidFill>
                <a:latin typeface="Arial" charset="0"/>
              </a:rPr>
              <a:t>Phong Phú, </a:t>
            </a:r>
            <a:r>
              <a:rPr lang="en-US" sz="2400" b="1" dirty="0">
                <a:solidFill>
                  <a:srgbClr val="003399"/>
                </a:solidFill>
                <a:latin typeface="Arial" charset="0"/>
              </a:rPr>
              <a:t>Huyện </a:t>
            </a:r>
            <a:r>
              <a:rPr lang="en-US" sz="2400" b="1" dirty="0" smtClean="0">
                <a:solidFill>
                  <a:srgbClr val="003399"/>
                </a:solidFill>
                <a:latin typeface="Arial" charset="0"/>
              </a:rPr>
              <a:t>Bình Chánh</a:t>
            </a:r>
            <a:r>
              <a:rPr lang="en-US" sz="2400" b="1" dirty="0" smtClean="0">
                <a:solidFill>
                  <a:srgbClr val="003399"/>
                </a:solidFill>
                <a:latin typeface="Arial" charset="0"/>
              </a:rPr>
              <a:t>, TP. Hồ Chí Minh.</a:t>
            </a:r>
            <a:endParaRPr lang="en-US" sz="24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06532" name="Text Box 36"/>
          <p:cNvSpPr txBox="1">
            <a:spLocks noChangeArrowheads="1"/>
          </p:cNvSpPr>
          <p:nvPr/>
        </p:nvSpPr>
        <p:spPr bwMode="auto">
          <a:xfrm>
            <a:off x="1066800" y="4419600"/>
            <a:ext cx="6553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Arial" charset="0"/>
              </a:rPr>
              <a:t>Nguyễn V</a:t>
            </a:r>
            <a:r>
              <a:rPr lang="vi-VN" sz="2400" b="1">
                <a:solidFill>
                  <a:srgbClr val="003399"/>
                </a:solidFill>
                <a:latin typeface="Arial" charset="0"/>
              </a:rPr>
              <a:t>ă</a:t>
            </a:r>
            <a:r>
              <a:rPr lang="en-US" sz="2400" b="1">
                <a:solidFill>
                  <a:srgbClr val="003399"/>
                </a:solidFill>
                <a:latin typeface="Arial" charset="0"/>
              </a:rPr>
              <a:t>n Hoà, Xóm 4,  Thạch Thất, Hà Nội.</a:t>
            </a:r>
            <a:endParaRPr lang="en-US" sz="240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34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3.33333E-6 C -0.25625 -0.12361 -0.475 -0.24676 -0.45868 -0.30811 C -0.44236 -0.36922 -0.02118 -0.3125 0.06129 -0.3676 C 0.14375 -0.42269 0.03976 -0.59375 0.03542 -0.6388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31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6 -1.11111E-6 C -0.1415 -0.03055 -0.30435 -0.06088 -0.33073 -0.08958 C -0.35695 -0.11805 -0.20643 -0.1493 -0.13629 -0.17222 C -0.06614 -0.19514 0.06789 -0.17778 0.09063 -0.22616 C 0.11355 -0.27454 0.01667 -0.4213 0.00105 -0.4625 C -0.01459 -0.50347 -0.00902 -0.48796 -0.00312 -0.47245 " pathEditMode="relative" rAng="0" ptsTypes="aaaa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-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17 -0.02474 C 0.0559 -0.0696 0.26614 -0.11399 0.3184 -0.17758 C 0.37083 -0.24093 0.18593 -0.36717 0.15937 -0.40509 " pathEditMode="relative" rAng="0" ptsTypes="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-19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9 -0.01272 C -0.04757 -0.06752 -0.08645 -0.12255 -0.02535 -0.14613 C 0.03577 -0.16972 0.28282 -0.13989 0.35799 -0.15469 C 0.43316 -0.16948 0.43612 -0.21295 0.42587 -0.23492 C 0.41563 -0.25688 0.35348 -0.27839 0.29636 -0.28625 C 0.23924 -0.29411 0.11893 -0.28347 0.08351 -0.28278 " pathEditMode="relative" rAng="0" ptsTypes="aaaa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-14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6526" grpId="0"/>
      <p:bldP spid="106531" grpId="0"/>
      <p:bldP spid="1065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3DAAB-42B5-46FE-BBE2-773FEE8B01F3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grpSp>
        <p:nvGrpSpPr>
          <p:cNvPr id="5123" name="Group 8"/>
          <p:cNvGrpSpPr>
            <a:grpSpLocks/>
          </p:cNvGrpSpPr>
          <p:nvPr/>
        </p:nvGrpSpPr>
        <p:grpSpPr bwMode="auto">
          <a:xfrm>
            <a:off x="1905000" y="609600"/>
            <a:ext cx="5410200" cy="1676400"/>
            <a:chOff x="1440" y="576"/>
            <a:chExt cx="3408" cy="1056"/>
          </a:xfrm>
        </p:grpSpPr>
        <p:sp>
          <p:nvSpPr>
            <p:cNvPr id="5126" name="AutoShape 6"/>
            <p:cNvSpPr>
              <a:spLocks noChangeArrowheads="1"/>
            </p:cNvSpPr>
            <p:nvPr/>
          </p:nvSpPr>
          <p:spPr bwMode="auto">
            <a:xfrm>
              <a:off x="1440" y="576"/>
              <a:ext cx="3408" cy="1056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1920" y="864"/>
              <a:ext cx="26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solidFill>
                    <a:srgbClr val="FF3300"/>
                  </a:solidFill>
                  <a:latin typeface="Arial" charset="0"/>
                </a:rPr>
                <a:t>Kiểm tra bài cũ </a:t>
              </a:r>
            </a:p>
          </p:txBody>
        </p:sp>
      </p:grp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533400" y="39624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charset="0"/>
              </a:rPr>
              <a:t>2. Đọc </a:t>
            </a:r>
            <a:r>
              <a:rPr lang="vi-VN" b="1">
                <a:solidFill>
                  <a:srgbClr val="FFFF00"/>
                </a:solidFill>
                <a:latin typeface="Arial" charset="0"/>
              </a:rPr>
              <a:t>đơ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n xin phép nghỉ học mà em </a:t>
            </a:r>
            <a:r>
              <a:rPr lang="vi-VN" b="1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ã viết.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57200" y="2895600"/>
            <a:ext cx="8534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charset="0"/>
              </a:rPr>
              <a:t>1. Kể về gia </a:t>
            </a:r>
            <a:r>
              <a:rPr lang="vi-VN" b="1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ình mình với ng</a:t>
            </a:r>
            <a:r>
              <a:rPr lang="vi-VN" b="1">
                <a:solidFill>
                  <a:srgbClr val="FFFF00"/>
                </a:solidFill>
                <a:latin typeface="Arial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ời bạn mới quen.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9" grpId="0"/>
      <p:bldP spid="3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3368-551E-4ADF-AA26-DE317E14E40C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Oval 10"/>
          <p:cNvSpPr>
            <a:spLocks noChangeArrowheads="1"/>
          </p:cNvSpPr>
          <p:nvPr/>
        </p:nvSpPr>
        <p:spPr bwMode="auto">
          <a:xfrm>
            <a:off x="1371600" y="1371600"/>
            <a:ext cx="6553200" cy="2667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2209800" y="2057400"/>
            <a:ext cx="541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Arial" charset="0"/>
              </a:rPr>
              <a:t>1. Tập kể câu chuyện “dại gì mà </a:t>
            </a:r>
            <a:r>
              <a:rPr lang="vi-VN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b="1">
                <a:solidFill>
                  <a:srgbClr val="0000CC"/>
                </a:solidFill>
                <a:latin typeface="Arial" charset="0"/>
              </a:rPr>
              <a:t>ổi” theo nhiều cách khác  nhau.</a:t>
            </a:r>
          </a:p>
        </p:txBody>
      </p:sp>
      <p:sp>
        <p:nvSpPr>
          <p:cNvPr id="22534" name="AutoShape 13"/>
          <p:cNvSpPr>
            <a:spLocks noChangeArrowheads="1"/>
          </p:cNvSpPr>
          <p:nvPr/>
        </p:nvSpPr>
        <p:spPr bwMode="auto">
          <a:xfrm>
            <a:off x="1600200" y="4191000"/>
            <a:ext cx="6248400" cy="1524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2438400" y="464820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Arial" charset="0"/>
              </a:rPr>
              <a:t>2. Tập viết </a:t>
            </a:r>
            <a:r>
              <a:rPr lang="vi-VN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b="1">
                <a:solidFill>
                  <a:srgbClr val="0000CC"/>
                </a:solidFill>
                <a:latin typeface="Arial" charset="0"/>
              </a:rPr>
              <a:t>iện báo.</a:t>
            </a:r>
          </a:p>
        </p:txBody>
      </p:sp>
      <p:sp>
        <p:nvSpPr>
          <p:cNvPr id="22536" name="Text Box 15"/>
          <p:cNvSpPr txBox="1">
            <a:spLocks noChangeArrowheads="1"/>
          </p:cNvSpPr>
          <p:nvPr/>
        </p:nvSpPr>
        <p:spPr bwMode="auto">
          <a:xfrm>
            <a:off x="3657600" y="6858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Arial" charset="0"/>
              </a:rPr>
              <a:t>VỀ NHÀ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394BE-E04F-416C-A820-4E44BF54DFD6}" type="slidenum">
              <a:rPr lang="en-US" sz="1200" smtClean="0"/>
              <a:pPr>
                <a:defRPr/>
              </a:pPr>
              <a:t>3</a:t>
            </a:fld>
            <a:endParaRPr lang="en-US" sz="12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828800"/>
          </a:xfrm>
        </p:spPr>
        <p:txBody>
          <a:bodyPr/>
          <a:lstStyle/>
          <a:p>
            <a:pPr eaLnBrk="1" hangingPunct="1"/>
            <a:r>
              <a:rPr lang="en-US" sz="2400" b="1" i="1" smtClean="0">
                <a:solidFill>
                  <a:schemeClr val="bg1"/>
                </a:solidFill>
              </a:rPr>
              <a:t/>
            </a:r>
            <a:br>
              <a:rPr lang="en-US" sz="2400" b="1" i="1" smtClean="0">
                <a:solidFill>
                  <a:schemeClr val="bg1"/>
                </a:solidFill>
              </a:rPr>
            </a:br>
            <a:r>
              <a:rPr lang="en-US" sz="2400" b="1" i="1" smtClean="0">
                <a:solidFill>
                  <a:schemeClr val="bg1"/>
                </a:solidFill>
              </a:rPr>
              <a:t>Tiết 4, tuần 4</a:t>
            </a:r>
            <a:r>
              <a:rPr lang="en-US" sz="3600" smtClean="0">
                <a:solidFill>
                  <a:schemeClr val="bg1"/>
                </a:solidFill>
              </a:rPr>
              <a:t/>
            </a:r>
            <a:br>
              <a:rPr lang="en-US" sz="3600" smtClean="0">
                <a:solidFill>
                  <a:schemeClr val="bg1"/>
                </a:solidFill>
              </a:rPr>
            </a:br>
            <a:endParaRPr lang="en-US" sz="3600" b="1" smtClean="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929563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FFFF00"/>
                </a:solidFill>
              </a:rPr>
              <a:t>Tập làm v</a:t>
            </a:r>
            <a:r>
              <a:rPr lang="vi-VN" sz="2400" b="1" smtClean="0">
                <a:solidFill>
                  <a:srgbClr val="FFFF00"/>
                </a:solidFill>
              </a:rPr>
              <a:t>ă</a:t>
            </a:r>
            <a:r>
              <a:rPr lang="en-US" sz="2400" b="1" smtClean="0">
                <a:solidFill>
                  <a:srgbClr val="FFFF00"/>
                </a:solidFill>
              </a:rPr>
              <a:t>n: H</a:t>
            </a:r>
            <a:r>
              <a:rPr lang="vi-VN" sz="2400" b="1" smtClean="0">
                <a:solidFill>
                  <a:srgbClr val="FFFF00"/>
                </a:solidFill>
              </a:rPr>
              <a:t>Ư</a:t>
            </a:r>
            <a:r>
              <a:rPr lang="en-US" sz="2400" b="1" smtClean="0">
                <a:solidFill>
                  <a:srgbClr val="FFFF00"/>
                </a:solidFill>
              </a:rPr>
              <a:t>ỚNG DẪN LÀM BÀI TẬP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182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>
                <a:solidFill>
                  <a:srgbClr val="FFFF00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438400" y="1752600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Câu chuyện:   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Dại gì mà </a:t>
            </a:r>
            <a:r>
              <a:rPr lang="vi-VN" sz="2800" b="1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ổi</a:t>
            </a:r>
          </a:p>
        </p:txBody>
      </p:sp>
      <p:pic>
        <p:nvPicPr>
          <p:cNvPr id="52232" name="Track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2" descr="Picture 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362200"/>
            <a:ext cx="54864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2"/>
                </p:tgtEl>
              </p:cMediaNode>
            </p:audio>
          </p:childTnLst>
        </p:cTn>
      </p:par>
    </p:tnLst>
    <p:bldLst>
      <p:bldP spid="52228" grpId="0"/>
      <p:bldP spid="52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DA1A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C8056-B5C9-4664-A7BC-B439AAB05004}" type="slidenum">
              <a:rPr lang="en-US" sz="1200" smtClean="0"/>
              <a:pPr>
                <a:defRPr/>
              </a:pPr>
              <a:t>4</a:t>
            </a:fld>
            <a:endParaRPr lang="en-US" sz="120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828800"/>
          </a:xfrm>
        </p:spPr>
        <p:txBody>
          <a:bodyPr/>
          <a:lstStyle/>
          <a:p>
            <a:pPr eaLnBrk="1" hangingPunct="1"/>
            <a:r>
              <a:rPr lang="en-US" sz="2400" b="1" i="1" smtClean="0">
                <a:solidFill>
                  <a:srgbClr val="0000CC"/>
                </a:solidFill>
              </a:rPr>
              <a:t/>
            </a:r>
            <a:br>
              <a:rPr lang="en-US" sz="2400" b="1" i="1" smtClean="0">
                <a:solidFill>
                  <a:srgbClr val="0000CC"/>
                </a:solidFill>
              </a:rPr>
            </a:br>
            <a:r>
              <a:rPr lang="en-US" sz="2400" b="1" i="1" smtClean="0">
                <a:solidFill>
                  <a:srgbClr val="0000CC"/>
                </a:solidFill>
              </a:rPr>
              <a:t>Tiết 4, tuần 4</a:t>
            </a:r>
            <a:r>
              <a:rPr lang="en-US" sz="3600" smtClean="0">
                <a:solidFill>
                  <a:srgbClr val="0000CC"/>
                </a:solidFill>
              </a:rPr>
              <a:t/>
            </a:r>
            <a:br>
              <a:rPr lang="en-US" sz="3600" smtClean="0">
                <a:solidFill>
                  <a:srgbClr val="0000CC"/>
                </a:solidFill>
              </a:rPr>
            </a:br>
            <a:endParaRPr lang="en-US" sz="3600" b="1" smtClean="0">
              <a:solidFill>
                <a:srgbClr val="0000CC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929563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CC"/>
                </a:solidFill>
              </a:rPr>
              <a:t>Tập làm v</a:t>
            </a:r>
            <a:r>
              <a:rPr lang="vi-VN" sz="2400" b="1" smtClean="0">
                <a:solidFill>
                  <a:srgbClr val="0000CC"/>
                </a:solidFill>
              </a:rPr>
              <a:t>ă</a:t>
            </a:r>
            <a:r>
              <a:rPr lang="en-US" sz="2400" b="1" smtClean="0">
                <a:solidFill>
                  <a:srgbClr val="0000CC"/>
                </a:solidFill>
              </a:rPr>
              <a:t>n: H</a:t>
            </a:r>
            <a:r>
              <a:rPr lang="vi-VN" sz="2400" b="1" smtClean="0">
                <a:solidFill>
                  <a:srgbClr val="0000CC"/>
                </a:solidFill>
              </a:rPr>
              <a:t>Ư</a:t>
            </a:r>
            <a:r>
              <a:rPr lang="en-US" sz="2400" b="1" smtClean="0">
                <a:solidFill>
                  <a:srgbClr val="0000CC"/>
                </a:solidFill>
              </a:rPr>
              <a:t>ỚNG DẪN LÀM BÀI TẬP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533400" y="281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>
                <a:solidFill>
                  <a:srgbClr val="0000CC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0" y="35814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CC"/>
                </a:solidFill>
                <a:latin typeface="Arial" charset="0"/>
              </a:rPr>
              <a:t>Câu chuyện:   </a:t>
            </a:r>
            <a:r>
              <a:rPr lang="en-US" sz="2400" b="1">
                <a:solidFill>
                  <a:srgbClr val="0000CC"/>
                </a:solidFill>
                <a:latin typeface="Arial" charset="0"/>
              </a:rPr>
              <a:t>Dại gì mà </a:t>
            </a:r>
            <a:r>
              <a:rPr lang="vi-VN" sz="2400" b="1">
                <a:solidFill>
                  <a:srgbClr val="0000CC"/>
                </a:solidFill>
                <a:latin typeface="Arial" charset="0"/>
              </a:rPr>
              <a:t>đ</a:t>
            </a:r>
            <a:r>
              <a:rPr lang="en-US" sz="2400" b="1">
                <a:solidFill>
                  <a:srgbClr val="0000CC"/>
                </a:solidFill>
                <a:latin typeface="Arial" charset="0"/>
              </a:rPr>
              <a:t>ổi</a:t>
            </a:r>
          </a:p>
        </p:txBody>
      </p:sp>
      <p:pic>
        <p:nvPicPr>
          <p:cNvPr id="91146" name="co ke chuyen 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72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1" descr="Picture 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133600"/>
            <a:ext cx="46482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F275-5E3D-45D8-8A09-82BA40B98808}" type="slidenum">
              <a:rPr lang="en-US" sz="1200" smtClean="0"/>
              <a:pPr>
                <a:defRPr/>
              </a:pPr>
              <a:t>5</a:t>
            </a:fld>
            <a:endParaRPr lang="en-US" sz="120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828800"/>
          </a:xfrm>
        </p:spPr>
        <p:txBody>
          <a:bodyPr/>
          <a:lstStyle/>
          <a:p>
            <a:pPr eaLnBrk="1" hangingPunct="1"/>
            <a:r>
              <a:rPr lang="en-US" sz="2400" b="1" i="1" smtClean="0">
                <a:solidFill>
                  <a:srgbClr val="0000CC"/>
                </a:solidFill>
              </a:rPr>
              <a:t/>
            </a:r>
            <a:br>
              <a:rPr lang="en-US" sz="2400" b="1" i="1" smtClean="0">
                <a:solidFill>
                  <a:srgbClr val="0000CC"/>
                </a:solidFill>
              </a:rPr>
            </a:br>
            <a:r>
              <a:rPr lang="en-US" sz="2400" b="1" i="1" smtClean="0">
                <a:solidFill>
                  <a:srgbClr val="0000CC"/>
                </a:solidFill>
              </a:rPr>
              <a:t>Tiết 4, tuần 4</a:t>
            </a:r>
            <a:r>
              <a:rPr lang="en-US" sz="3600" smtClean="0">
                <a:solidFill>
                  <a:srgbClr val="0000CC"/>
                </a:solidFill>
              </a:rPr>
              <a:t/>
            </a:r>
            <a:br>
              <a:rPr lang="en-US" sz="3600" smtClean="0">
                <a:solidFill>
                  <a:srgbClr val="0000CC"/>
                </a:solidFill>
              </a:rPr>
            </a:br>
            <a:endParaRPr lang="en-US" sz="3600" b="1" smtClean="0">
              <a:solidFill>
                <a:srgbClr val="0000CC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929563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FF3300"/>
                </a:solidFill>
              </a:rPr>
              <a:t>Tập làm v</a:t>
            </a:r>
            <a:r>
              <a:rPr lang="vi-VN" sz="2400" b="1" smtClean="0">
                <a:solidFill>
                  <a:srgbClr val="FF3300"/>
                </a:solidFill>
              </a:rPr>
              <a:t>ă</a:t>
            </a:r>
            <a:r>
              <a:rPr lang="en-US" sz="2400" b="1" smtClean="0">
                <a:solidFill>
                  <a:srgbClr val="FF3300"/>
                </a:solidFill>
              </a:rPr>
              <a:t>n: H</a:t>
            </a:r>
            <a:r>
              <a:rPr lang="vi-VN" sz="2400" b="1" smtClean="0">
                <a:solidFill>
                  <a:srgbClr val="FF3300"/>
                </a:solidFill>
              </a:rPr>
              <a:t>Ư</a:t>
            </a:r>
            <a:r>
              <a:rPr lang="en-US" sz="2400" b="1" smtClean="0">
                <a:solidFill>
                  <a:srgbClr val="FF3300"/>
                </a:solidFill>
              </a:rPr>
              <a:t>ỚNG DẪN LÀM BÀI TẬP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182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>
                <a:solidFill>
                  <a:srgbClr val="FF3300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2438400" y="1752600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charset="0"/>
              </a:rPr>
              <a:t>Câu chuyện: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Dại gì mà </a:t>
            </a:r>
            <a:r>
              <a:rPr lang="vi-VN" sz="28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ổi</a:t>
            </a:r>
          </a:p>
        </p:txBody>
      </p:sp>
      <p:pic>
        <p:nvPicPr>
          <p:cNvPr id="92168" name="co ke chuyen 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3400" y="426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10" descr="Picture 0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2438400"/>
            <a:ext cx="54864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23" fill="hold"/>
                                        <p:tgtEl>
                                          <p:spTgt spid="92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AC69E-6ED2-4D29-BB3D-E4192E6255E1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9219" name="Picture 2" descr="netease-10-1024x768-org866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7" descr="13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12096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2819400" y="381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FF3300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1676400" y="990600"/>
            <a:ext cx="6019800" cy="646113"/>
          </a:xfrm>
          <a:prstGeom prst="rect">
            <a:avLst/>
          </a:prstGeom>
          <a:solidFill>
            <a:srgbClr val="0000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Câu chuyện:</a:t>
            </a:r>
            <a:r>
              <a:rPr lang="en-US" sz="3600">
                <a:solidFill>
                  <a:srgbClr val="FFFF00"/>
                </a:solidFill>
                <a:latin typeface="Arial" charset="0"/>
              </a:rPr>
              <a:t>   </a:t>
            </a:r>
            <a:r>
              <a:rPr lang="en-US" sz="3600" b="1">
                <a:solidFill>
                  <a:srgbClr val="FFFF00"/>
                </a:solidFill>
                <a:latin typeface="Arial" charset="0"/>
              </a:rPr>
              <a:t>Dại gì mà </a:t>
            </a:r>
            <a:r>
              <a:rPr lang="vi-VN" sz="3600" b="1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sz="3600" b="1">
                <a:solidFill>
                  <a:srgbClr val="FFFF00"/>
                </a:solidFill>
                <a:latin typeface="Arial" charset="0"/>
              </a:rPr>
              <a:t>ổi</a:t>
            </a:r>
          </a:p>
        </p:txBody>
      </p:sp>
      <p:pic>
        <p:nvPicPr>
          <p:cNvPr id="78871" name="Picture 23" descr="Picture 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624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AutoShape 24"/>
          <p:cNvSpPr>
            <a:spLocks noChangeArrowheads="1"/>
          </p:cNvSpPr>
          <p:nvPr/>
        </p:nvSpPr>
        <p:spPr bwMode="auto">
          <a:xfrm>
            <a:off x="4648200" y="1752600"/>
            <a:ext cx="3733800" cy="2362200"/>
          </a:xfrm>
          <a:prstGeom prst="wedgeEllipseCallout">
            <a:avLst>
              <a:gd name="adj1" fmla="val -145750"/>
              <a:gd name="adj2" fmla="val 85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solidFill>
                  <a:srgbClr val="0033CC"/>
                </a:solidFill>
                <a:latin typeface="Arial" charset="0"/>
              </a:rPr>
              <a:t>  1.Vì sao mẹ doạ </a:t>
            </a:r>
            <a:r>
              <a:rPr lang="vi-VN" b="1">
                <a:solidFill>
                  <a:srgbClr val="0033CC"/>
                </a:solidFill>
                <a:latin typeface="Arial" charset="0"/>
              </a:rPr>
              <a:t>đ</a:t>
            </a:r>
            <a:r>
              <a:rPr lang="en-US" b="1">
                <a:solidFill>
                  <a:srgbClr val="0033CC"/>
                </a:solidFill>
                <a:latin typeface="Arial" charset="0"/>
              </a:rPr>
              <a:t>ổi cậu bé?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1899-BF1A-4A1B-93AA-E4C20A99F3E7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pic>
        <p:nvPicPr>
          <p:cNvPr id="10243" name="Picture 2" descr="hin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2895600" y="1981200"/>
            <a:ext cx="3352800" cy="3048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/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rgbClr val="FF3300"/>
                </a:solidFill>
              </a:rPr>
              <a:t>Vì cậu rất                     nghịch.</a:t>
            </a:r>
            <a:r>
              <a:rPr lang="en-US" b="1" smtClean="0">
                <a:solidFill>
                  <a:schemeClr val="bg1"/>
                </a:solidFill>
              </a:rPr>
              <a:t/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chemeClr val="bg1"/>
                </a:solidFill>
              </a:rPr>
              <a:t>        </a:t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chemeClr val="bg1"/>
                </a:solidFill>
              </a:rPr>
              <a:t>        </a:t>
            </a:r>
            <a:endParaRPr lang="en-US" sz="5400" b="1" smtClean="0">
              <a:solidFill>
                <a:srgbClr val="FF0033"/>
              </a:solidFill>
            </a:endParaRPr>
          </a:p>
        </p:txBody>
      </p:sp>
      <p:pic>
        <p:nvPicPr>
          <p:cNvPr id="84998" name="Picture 6" descr="images[27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038600"/>
            <a:ext cx="26098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 descr="images[24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1219200"/>
            <a:ext cx="1981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 descr="images[42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4038600"/>
            <a:ext cx="12684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BCD91-5AA5-41E2-AA3F-C6D22D9A32D0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pic>
        <p:nvPicPr>
          <p:cNvPr id="1028" name="Picture 2" descr="netease-10-1024x768-org866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" descr="1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828800"/>
            <a:ext cx="12096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381000" y="2133600"/>
            <a:ext cx="3352800" cy="2514600"/>
          </a:xfrm>
          <a:prstGeom prst="wedgeEllipseCallout">
            <a:avLst>
              <a:gd name="adj1" fmla="val 82245"/>
              <a:gd name="adj2" fmla="val 669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solidFill>
                  <a:srgbClr val="0033CC"/>
                </a:solidFill>
                <a:latin typeface="Arial" charset="0"/>
              </a:rPr>
              <a:t> 2. Cậu bé trả lời mẹ nh</a:t>
            </a:r>
            <a:r>
              <a:rPr lang="vi-VN" b="1">
                <a:solidFill>
                  <a:srgbClr val="0033CC"/>
                </a:solidFill>
                <a:latin typeface="Arial" charset="0"/>
              </a:rPr>
              <a:t>ư</a:t>
            </a:r>
            <a:r>
              <a:rPr lang="en-US" b="1">
                <a:solidFill>
                  <a:srgbClr val="0033CC"/>
                </a:solidFill>
                <a:latin typeface="Arial" charset="0"/>
              </a:rPr>
              <a:t> thế nào?</a:t>
            </a: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2819400" y="381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FF3300"/>
                </a:solidFill>
                <a:latin typeface="Arial" charset="0"/>
              </a:rPr>
              <a:t>I. BÀI TẬP 1.</a:t>
            </a:r>
          </a:p>
        </p:txBody>
      </p:sp>
      <p:sp>
        <p:nvSpPr>
          <p:cNvPr id="1032" name="Text Box 11"/>
          <p:cNvSpPr txBox="1">
            <a:spLocks noChangeArrowheads="1"/>
          </p:cNvSpPr>
          <p:nvPr/>
        </p:nvSpPr>
        <p:spPr bwMode="auto">
          <a:xfrm>
            <a:off x="1676400" y="990600"/>
            <a:ext cx="6019800" cy="646113"/>
          </a:xfrm>
          <a:prstGeom prst="rect">
            <a:avLst/>
          </a:prstGeom>
          <a:solidFill>
            <a:srgbClr val="0000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Câu chuyện:</a:t>
            </a:r>
            <a:r>
              <a:rPr lang="en-US" sz="3600">
                <a:solidFill>
                  <a:srgbClr val="FFFF00"/>
                </a:solidFill>
                <a:latin typeface="Arial" charset="0"/>
              </a:rPr>
              <a:t>   </a:t>
            </a:r>
            <a:r>
              <a:rPr lang="en-US" sz="3600" b="1">
                <a:solidFill>
                  <a:srgbClr val="FFFF00"/>
                </a:solidFill>
                <a:latin typeface="Arial" charset="0"/>
              </a:rPr>
              <a:t>Dại gì mà </a:t>
            </a:r>
            <a:r>
              <a:rPr lang="vi-VN" sz="3600" b="1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sz="3600" b="1">
                <a:solidFill>
                  <a:srgbClr val="FFFF00"/>
                </a:solidFill>
                <a:latin typeface="Arial" charset="0"/>
              </a:rPr>
              <a:t>ổi</a:t>
            </a: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4876800" y="3810000"/>
          <a:ext cx="22098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5" imgW="819048" imgH="1448002" progId="Paint.Picture">
                  <p:embed/>
                </p:oleObj>
              </mc:Choice>
              <mc:Fallback>
                <p:oleObj name="Bitmap Image" r:id="rId5" imgW="819048" imgH="1448002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810000"/>
                        <a:ext cx="22098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2AF8E-3F5F-4156-B4A4-022E6A0DCC9C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pic>
        <p:nvPicPr>
          <p:cNvPr id="11267" name="Picture 2" descr="hin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1981200"/>
            <a:ext cx="3352800" cy="3048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/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rgbClr val="FF3300"/>
                </a:solidFill>
              </a:rPr>
              <a:t>Mẹ sẽ chẳng </a:t>
            </a:r>
            <a:r>
              <a:rPr lang="vi-VN" b="1" smtClean="0">
                <a:solidFill>
                  <a:srgbClr val="FF3300"/>
                </a:solidFill>
              </a:rPr>
              <a:t>đ</a:t>
            </a:r>
            <a:r>
              <a:rPr lang="en-US" b="1" smtClean="0">
                <a:solidFill>
                  <a:srgbClr val="FF3300"/>
                </a:solidFill>
              </a:rPr>
              <a:t>ổi </a:t>
            </a:r>
            <a:r>
              <a:rPr lang="vi-VN" b="1" smtClean="0">
                <a:solidFill>
                  <a:srgbClr val="FF3300"/>
                </a:solidFill>
              </a:rPr>
              <a:t>đư</a:t>
            </a:r>
            <a:r>
              <a:rPr lang="en-US" b="1" smtClean="0">
                <a:solidFill>
                  <a:srgbClr val="FF3300"/>
                </a:solidFill>
              </a:rPr>
              <a:t>ợc </a:t>
            </a:r>
            <a:r>
              <a:rPr lang="vi-VN" b="1" smtClean="0">
                <a:solidFill>
                  <a:srgbClr val="FF3300"/>
                </a:solidFill>
              </a:rPr>
              <a:t>đ</a:t>
            </a:r>
            <a:r>
              <a:rPr lang="en-US" b="1" smtClean="0">
                <a:solidFill>
                  <a:srgbClr val="FF3300"/>
                </a:solidFill>
              </a:rPr>
              <a:t>âu.              </a:t>
            </a:r>
            <a:r>
              <a:rPr lang="en-US" b="1" smtClean="0">
                <a:solidFill>
                  <a:schemeClr val="bg1"/>
                </a:solidFill>
              </a:rPr>
              <a:t>        </a:t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chemeClr val="bg1"/>
                </a:solidFill>
              </a:rPr>
              <a:t>        </a:t>
            </a:r>
            <a:endParaRPr lang="en-US" sz="5400" b="1" smtClean="0">
              <a:solidFill>
                <a:srgbClr val="FF0033"/>
              </a:solidFill>
            </a:endParaRPr>
          </a:p>
        </p:txBody>
      </p:sp>
      <p:pic>
        <p:nvPicPr>
          <p:cNvPr id="11269" name="Picture 6" descr="SO0048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0"/>
            <a:ext cx="1676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SO0048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72100"/>
            <a:ext cx="1676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1022</Words>
  <Application>Microsoft Office PowerPoint</Application>
  <PresentationFormat>On-screen Show (4:3)</PresentationFormat>
  <Paragraphs>134</Paragraphs>
  <Slides>20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.VnTime</vt:lpstr>
      <vt:lpstr>Arial</vt:lpstr>
      <vt:lpstr>Times New Roman</vt:lpstr>
      <vt:lpstr>Default Design</vt:lpstr>
      <vt:lpstr>Bitmap Image</vt:lpstr>
      <vt:lpstr>PowerPoint Presentation</vt:lpstr>
      <vt:lpstr>PowerPoint Presentation</vt:lpstr>
      <vt:lpstr> Tiết 4, tuần 4 </vt:lpstr>
      <vt:lpstr> Tiết 4, tuần 4 </vt:lpstr>
      <vt:lpstr> Tiết 4, tuần 4 </vt:lpstr>
      <vt:lpstr>PowerPoint Presentation</vt:lpstr>
      <vt:lpstr> Vì cậu rất                     nghịch.                  </vt:lpstr>
      <vt:lpstr>PowerPoint Presentation</vt:lpstr>
      <vt:lpstr> Mẹ sẽ chẳng đổi được đâu.                               </vt:lpstr>
      <vt:lpstr>PowerPoint Presentation</vt:lpstr>
      <vt:lpstr>Cậu cho rằng không ai muốn đổi một đứa con ngoan lấy một đứa con nghịch ngợm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DANG KHOA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Chungnt</dc:creator>
  <cp:lastModifiedBy>MyPC</cp:lastModifiedBy>
  <cp:revision>141</cp:revision>
  <dcterms:created xsi:type="dcterms:W3CDTF">2008-05-09T14:57:54Z</dcterms:created>
  <dcterms:modified xsi:type="dcterms:W3CDTF">2021-08-14T04:44:18Z</dcterms:modified>
</cp:coreProperties>
</file>